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9" r:id="rId2"/>
    <p:sldId id="293" r:id="rId3"/>
    <p:sldId id="256" r:id="rId4"/>
    <p:sldId id="294" r:id="rId5"/>
    <p:sldId id="295" r:id="rId6"/>
    <p:sldId id="296" r:id="rId7"/>
    <p:sldId id="257" r:id="rId8"/>
    <p:sldId id="297" r:id="rId9"/>
    <p:sldId id="298" r:id="rId10"/>
    <p:sldId id="258" r:id="rId11"/>
    <p:sldId id="259" r:id="rId12"/>
    <p:sldId id="260" r:id="rId13"/>
    <p:sldId id="261" r:id="rId14"/>
    <p:sldId id="262" r:id="rId15"/>
    <p:sldId id="263" r:id="rId16"/>
    <p:sldId id="264" r:id="rId17"/>
    <p:sldId id="277" r:id="rId18"/>
    <p:sldId id="265" r:id="rId19"/>
    <p:sldId id="266" r:id="rId20"/>
    <p:sldId id="267" r:id="rId21"/>
    <p:sldId id="268" r:id="rId22"/>
    <p:sldId id="269" r:id="rId23"/>
    <p:sldId id="270" r:id="rId24"/>
    <p:sldId id="271" r:id="rId25"/>
    <p:sldId id="272" r:id="rId26"/>
    <p:sldId id="274" r:id="rId27"/>
    <p:sldId id="273" r:id="rId28"/>
    <p:sldId id="275" r:id="rId29"/>
    <p:sldId id="276" r:id="rId30"/>
    <p:sldId id="278" r:id="rId31"/>
    <p:sldId id="279" r:id="rId32"/>
    <p:sldId id="280" r:id="rId33"/>
    <p:sldId id="281" r:id="rId34"/>
    <p:sldId id="282" r:id="rId35"/>
    <p:sldId id="283" r:id="rId36"/>
    <p:sldId id="284" r:id="rId37"/>
    <p:sldId id="285" r:id="rId38"/>
    <p:sldId id="286" r:id="rId39"/>
    <p:sldId id="287" r:id="rId40"/>
    <p:sldId id="288" r:id="rId41"/>
    <p:sldId id="289" r:id="rId42"/>
    <p:sldId id="290" r:id="rId43"/>
    <p:sldId id="291" r:id="rId44"/>
    <p:sldId id="292" r:id="rId45"/>
    <p:sldId id="300"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1" d="100"/>
          <a:sy n="71" d="100"/>
        </p:scale>
        <p:origin x="-1500"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56723AA-0A05-4183-A055-9808C984CF2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81FB8-B322-4C0C-B839-344D20D98C71}" type="slidenum">
              <a:rPr lang="en-US" smtClean="0"/>
              <a:t>‹#›</a:t>
            </a:fld>
            <a:endParaRPr lang="en-US"/>
          </a:p>
        </p:txBody>
      </p:sp>
    </p:spTree>
    <p:extLst>
      <p:ext uri="{BB962C8B-B14F-4D97-AF65-F5344CB8AC3E}">
        <p14:creationId xmlns:p14="http://schemas.microsoft.com/office/powerpoint/2010/main" val="43169385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723AA-0A05-4183-A055-9808C984CF2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81FB8-B322-4C0C-B839-344D20D98C71}" type="slidenum">
              <a:rPr lang="en-US" smtClean="0"/>
              <a:t>‹#›</a:t>
            </a:fld>
            <a:endParaRPr lang="en-US"/>
          </a:p>
        </p:txBody>
      </p:sp>
    </p:spTree>
    <p:extLst>
      <p:ext uri="{BB962C8B-B14F-4D97-AF65-F5344CB8AC3E}">
        <p14:creationId xmlns:p14="http://schemas.microsoft.com/office/powerpoint/2010/main" val="265768133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723AA-0A05-4183-A055-9808C984CF2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81FB8-B322-4C0C-B839-344D20D98C71}" type="slidenum">
              <a:rPr lang="en-US" smtClean="0"/>
              <a:t>‹#›</a:t>
            </a:fld>
            <a:endParaRPr lang="en-US"/>
          </a:p>
        </p:txBody>
      </p:sp>
    </p:spTree>
    <p:extLst>
      <p:ext uri="{BB962C8B-B14F-4D97-AF65-F5344CB8AC3E}">
        <p14:creationId xmlns:p14="http://schemas.microsoft.com/office/powerpoint/2010/main" val="117519647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6723AA-0A05-4183-A055-9808C984CF2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81FB8-B322-4C0C-B839-344D20D98C71}" type="slidenum">
              <a:rPr lang="en-US" smtClean="0"/>
              <a:t>‹#›</a:t>
            </a:fld>
            <a:endParaRPr lang="en-US"/>
          </a:p>
        </p:txBody>
      </p:sp>
    </p:spTree>
    <p:extLst>
      <p:ext uri="{BB962C8B-B14F-4D97-AF65-F5344CB8AC3E}">
        <p14:creationId xmlns:p14="http://schemas.microsoft.com/office/powerpoint/2010/main" val="191633730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56723AA-0A05-4183-A055-9808C984CF22}" type="datetimeFigureOut">
              <a:rPr lang="en-US" smtClean="0"/>
              <a:t>11/26/2018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E881FB8-B322-4C0C-B839-344D20D98C71}" type="slidenum">
              <a:rPr lang="en-US" smtClean="0"/>
              <a:t>‹#›</a:t>
            </a:fld>
            <a:endParaRPr lang="en-US"/>
          </a:p>
        </p:txBody>
      </p:sp>
    </p:spTree>
    <p:extLst>
      <p:ext uri="{BB962C8B-B14F-4D97-AF65-F5344CB8AC3E}">
        <p14:creationId xmlns:p14="http://schemas.microsoft.com/office/powerpoint/2010/main" val="420981360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56723AA-0A05-4183-A055-9808C984CF22}"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81FB8-B322-4C0C-B839-344D20D98C71}" type="slidenum">
              <a:rPr lang="en-US" smtClean="0"/>
              <a:t>‹#›</a:t>
            </a:fld>
            <a:endParaRPr lang="en-US"/>
          </a:p>
        </p:txBody>
      </p:sp>
    </p:spTree>
    <p:extLst>
      <p:ext uri="{BB962C8B-B14F-4D97-AF65-F5344CB8AC3E}">
        <p14:creationId xmlns:p14="http://schemas.microsoft.com/office/powerpoint/2010/main" val="395356040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56723AA-0A05-4183-A055-9808C984CF22}" type="datetimeFigureOut">
              <a:rPr lang="en-US" smtClean="0"/>
              <a:t>11/26/2018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E881FB8-B322-4C0C-B839-344D20D98C71}" type="slidenum">
              <a:rPr lang="en-US" smtClean="0"/>
              <a:t>‹#›</a:t>
            </a:fld>
            <a:endParaRPr lang="en-US"/>
          </a:p>
        </p:txBody>
      </p:sp>
    </p:spTree>
    <p:extLst>
      <p:ext uri="{BB962C8B-B14F-4D97-AF65-F5344CB8AC3E}">
        <p14:creationId xmlns:p14="http://schemas.microsoft.com/office/powerpoint/2010/main" val="129799272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56723AA-0A05-4183-A055-9808C984CF22}" type="datetimeFigureOut">
              <a:rPr lang="en-US" smtClean="0"/>
              <a:t>11/26/2018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E881FB8-B322-4C0C-B839-344D20D98C71}" type="slidenum">
              <a:rPr lang="en-US" smtClean="0"/>
              <a:t>‹#›</a:t>
            </a:fld>
            <a:endParaRPr lang="en-US"/>
          </a:p>
        </p:txBody>
      </p:sp>
    </p:spTree>
    <p:extLst>
      <p:ext uri="{BB962C8B-B14F-4D97-AF65-F5344CB8AC3E}">
        <p14:creationId xmlns:p14="http://schemas.microsoft.com/office/powerpoint/2010/main" val="170112467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6723AA-0A05-4183-A055-9808C984CF22}" type="datetimeFigureOut">
              <a:rPr lang="en-US" smtClean="0"/>
              <a:t>11/26/2018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E881FB8-B322-4C0C-B839-344D20D98C71}" type="slidenum">
              <a:rPr lang="en-US" smtClean="0"/>
              <a:t>‹#›</a:t>
            </a:fld>
            <a:endParaRPr lang="en-US"/>
          </a:p>
        </p:txBody>
      </p:sp>
    </p:spTree>
    <p:extLst>
      <p:ext uri="{BB962C8B-B14F-4D97-AF65-F5344CB8AC3E}">
        <p14:creationId xmlns:p14="http://schemas.microsoft.com/office/powerpoint/2010/main" val="344266812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723AA-0A05-4183-A055-9808C984CF22}"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81FB8-B322-4C0C-B839-344D20D98C71}" type="slidenum">
              <a:rPr lang="en-US" smtClean="0"/>
              <a:t>‹#›</a:t>
            </a:fld>
            <a:endParaRPr lang="en-US"/>
          </a:p>
        </p:txBody>
      </p:sp>
    </p:spTree>
    <p:extLst>
      <p:ext uri="{BB962C8B-B14F-4D97-AF65-F5344CB8AC3E}">
        <p14:creationId xmlns:p14="http://schemas.microsoft.com/office/powerpoint/2010/main" val="31823196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56723AA-0A05-4183-A055-9808C984CF22}" type="datetimeFigureOut">
              <a:rPr lang="en-US" smtClean="0"/>
              <a:t>11/26/2018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E881FB8-B322-4C0C-B839-344D20D98C71}" type="slidenum">
              <a:rPr lang="en-US" smtClean="0"/>
              <a:t>‹#›</a:t>
            </a:fld>
            <a:endParaRPr lang="en-US"/>
          </a:p>
        </p:txBody>
      </p:sp>
    </p:spTree>
    <p:extLst>
      <p:ext uri="{BB962C8B-B14F-4D97-AF65-F5344CB8AC3E}">
        <p14:creationId xmlns:p14="http://schemas.microsoft.com/office/powerpoint/2010/main" val="202288935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56723AA-0A05-4183-A055-9808C984CF22}" type="datetimeFigureOut">
              <a:rPr lang="en-US" smtClean="0"/>
              <a:t>11/26/2018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E881FB8-B322-4C0C-B839-344D20D98C71}" type="slidenum">
              <a:rPr lang="en-US" smtClean="0"/>
              <a:t>‹#›</a:t>
            </a:fld>
            <a:endParaRPr lang="en-US"/>
          </a:p>
        </p:txBody>
      </p:sp>
    </p:spTree>
    <p:extLst>
      <p:ext uri="{BB962C8B-B14F-4D97-AF65-F5344CB8AC3E}">
        <p14:creationId xmlns:p14="http://schemas.microsoft.com/office/powerpoint/2010/main" val="3822068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1981200"/>
            <a:ext cx="7315200" cy="2862322"/>
          </a:xfrm>
          <a:prstGeom prst="rect">
            <a:avLst/>
          </a:prstGeom>
          <a:noFill/>
        </p:spPr>
        <p:txBody>
          <a:bodyPr wrap="square" rtlCol="0">
            <a:spAutoFit/>
          </a:bodyPr>
          <a:lstStyle/>
          <a:p>
            <a:r>
              <a:rPr lang="en-US" sz="3600" dirty="0" smtClean="0"/>
              <a:t>These slides are from the estate of Paul Berthelot who found the English culture and architecture intriguing. He acquired these images while stationed in England serving in the US Air Force.</a:t>
            </a:r>
            <a:endParaRPr lang="en-US" sz="3600" dirty="0"/>
          </a:p>
        </p:txBody>
      </p:sp>
      <p:sp>
        <p:nvSpPr>
          <p:cNvPr id="3" name="TextBox 2"/>
          <p:cNvSpPr txBox="1"/>
          <p:nvPr/>
        </p:nvSpPr>
        <p:spPr>
          <a:xfrm>
            <a:off x="990600" y="838200"/>
            <a:ext cx="7391400" cy="523220"/>
          </a:xfrm>
          <a:prstGeom prst="rect">
            <a:avLst/>
          </a:prstGeom>
          <a:noFill/>
        </p:spPr>
        <p:txBody>
          <a:bodyPr wrap="square" rtlCol="0">
            <a:spAutoFit/>
          </a:bodyPr>
          <a:lstStyle/>
          <a:p>
            <a:r>
              <a:rPr lang="en-US" sz="2800" dirty="0" smtClean="0"/>
              <a:t>WINCHESTER CATHEDRAL – BLENHEIM PALACE</a:t>
            </a:r>
            <a:endParaRPr lang="en-US" sz="2800" dirty="0"/>
          </a:p>
        </p:txBody>
      </p:sp>
    </p:spTree>
    <p:extLst>
      <p:ext uri="{BB962C8B-B14F-4D97-AF65-F5344CB8AC3E}">
        <p14:creationId xmlns:p14="http://schemas.microsoft.com/office/powerpoint/2010/main" val="307531788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
        <p:nvSpPr>
          <p:cNvPr id="3" name="TextBox 2"/>
          <p:cNvSpPr txBox="1"/>
          <p:nvPr/>
        </p:nvSpPr>
        <p:spPr>
          <a:xfrm>
            <a:off x="762000" y="5562600"/>
            <a:ext cx="8077200" cy="646331"/>
          </a:xfrm>
          <a:prstGeom prst="rect">
            <a:avLst/>
          </a:prstGeom>
          <a:noFill/>
        </p:spPr>
        <p:txBody>
          <a:bodyPr wrap="square" rtlCol="0">
            <a:spAutoFit/>
          </a:bodyPr>
          <a:lstStyle/>
          <a:p>
            <a:r>
              <a:rPr lang="en-US" dirty="0" smtClean="0"/>
              <a:t>WINCHESTER CATHEDRAL – Bishop William of Wykeham, builder of the Gothic Nave and founder of the Winchester College, 1382.</a:t>
            </a:r>
            <a:endParaRPr lang="en-US" dirty="0"/>
          </a:p>
        </p:txBody>
      </p:sp>
    </p:spTree>
    <p:extLst>
      <p:ext uri="{BB962C8B-B14F-4D97-AF65-F5344CB8AC3E}">
        <p14:creationId xmlns:p14="http://schemas.microsoft.com/office/powerpoint/2010/main" val="54965941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914400" y="5715000"/>
            <a:ext cx="7848600" cy="646331"/>
          </a:xfrm>
          <a:prstGeom prst="rect">
            <a:avLst/>
          </a:prstGeom>
          <a:noFill/>
        </p:spPr>
        <p:txBody>
          <a:bodyPr wrap="square" rtlCol="0">
            <a:spAutoFit/>
          </a:bodyPr>
          <a:lstStyle/>
          <a:p>
            <a:r>
              <a:rPr lang="en-US" dirty="0" smtClean="0"/>
              <a:t>WINCHESTER CATHEDRAL – The floodlit Cathedral, showing the </a:t>
            </a:r>
            <a:r>
              <a:rPr lang="en-US" dirty="0" err="1" smtClean="0"/>
              <a:t>XIth</a:t>
            </a:r>
            <a:r>
              <a:rPr lang="en-US" dirty="0" smtClean="0"/>
              <a:t> century North transept and the tower (1120).</a:t>
            </a:r>
            <a:endParaRPr lang="en-US" dirty="0"/>
          </a:p>
        </p:txBody>
      </p:sp>
    </p:spTree>
    <p:extLst>
      <p:ext uri="{BB962C8B-B14F-4D97-AF65-F5344CB8AC3E}">
        <p14:creationId xmlns:p14="http://schemas.microsoft.com/office/powerpoint/2010/main" val="269508030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867400"/>
            <a:ext cx="7543800" cy="646331"/>
          </a:xfrm>
          <a:prstGeom prst="rect">
            <a:avLst/>
          </a:prstGeom>
          <a:noFill/>
        </p:spPr>
        <p:txBody>
          <a:bodyPr wrap="square" rtlCol="0">
            <a:spAutoFit/>
          </a:bodyPr>
          <a:lstStyle/>
          <a:p>
            <a:r>
              <a:rPr lang="en-US" dirty="0" smtClean="0"/>
              <a:t>WINCHESTER CATHEDRAL – The </a:t>
            </a:r>
            <a:r>
              <a:rPr lang="en-US" dirty="0" err="1" smtClean="0"/>
              <a:t>XIIth</a:t>
            </a:r>
            <a:r>
              <a:rPr lang="en-US" dirty="0" smtClean="0"/>
              <a:t> century carved Tournal marble font, where Henry III was baptized.</a:t>
            </a:r>
            <a:endParaRPr lang="en-US" dirty="0"/>
          </a:p>
        </p:txBody>
      </p:sp>
    </p:spTree>
    <p:extLst>
      <p:ext uri="{BB962C8B-B14F-4D97-AF65-F5344CB8AC3E}">
        <p14:creationId xmlns:p14="http://schemas.microsoft.com/office/powerpoint/2010/main" val="64761075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69143" cy="6858000"/>
          </a:xfrm>
          <a:prstGeom prst="rect">
            <a:avLst/>
          </a:prstGeom>
        </p:spPr>
      </p:pic>
      <p:sp>
        <p:nvSpPr>
          <p:cNvPr id="3" name="TextBox 2"/>
          <p:cNvSpPr txBox="1"/>
          <p:nvPr/>
        </p:nvSpPr>
        <p:spPr>
          <a:xfrm>
            <a:off x="152400" y="1752600"/>
            <a:ext cx="3657600" cy="1200329"/>
          </a:xfrm>
          <a:prstGeom prst="rect">
            <a:avLst/>
          </a:prstGeom>
          <a:noFill/>
        </p:spPr>
        <p:txBody>
          <a:bodyPr wrap="square" rtlCol="0">
            <a:spAutoFit/>
          </a:bodyPr>
          <a:lstStyle/>
          <a:p>
            <a:r>
              <a:rPr lang="en-US" dirty="0" smtClean="0"/>
              <a:t>WINCHESTER CATHEDRAL  - Holy Sepulcher Chapel (</a:t>
            </a:r>
            <a:r>
              <a:rPr lang="en-US" dirty="0" err="1" smtClean="0"/>
              <a:t>XIIth</a:t>
            </a:r>
            <a:r>
              <a:rPr lang="en-US" dirty="0" smtClean="0"/>
              <a:t> century) with contemporary wall painting of the Deposition of Christ.</a:t>
            </a:r>
            <a:endParaRPr lang="en-US" dirty="0"/>
          </a:p>
        </p:txBody>
      </p:sp>
    </p:spTree>
    <p:extLst>
      <p:ext uri="{BB962C8B-B14F-4D97-AF65-F5344CB8AC3E}">
        <p14:creationId xmlns:p14="http://schemas.microsoft.com/office/powerpoint/2010/main" val="62129959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685800" y="5638800"/>
            <a:ext cx="7848600" cy="646331"/>
          </a:xfrm>
          <a:prstGeom prst="rect">
            <a:avLst/>
          </a:prstGeom>
          <a:noFill/>
        </p:spPr>
        <p:txBody>
          <a:bodyPr wrap="square" rtlCol="0">
            <a:spAutoFit/>
          </a:bodyPr>
          <a:lstStyle/>
          <a:p>
            <a:r>
              <a:rPr lang="en-US" dirty="0" smtClean="0"/>
              <a:t>WINCHESTER CATHEDRAL – Site of Cloisters, and buttresses built to preserve the Cathedral 1906-12.</a:t>
            </a:r>
            <a:endParaRPr lang="en-US" dirty="0"/>
          </a:p>
        </p:txBody>
      </p:sp>
    </p:spTree>
    <p:extLst>
      <p:ext uri="{BB962C8B-B14F-4D97-AF65-F5344CB8AC3E}">
        <p14:creationId xmlns:p14="http://schemas.microsoft.com/office/powerpoint/2010/main" val="175158861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0"/>
            <a:ext cx="4569143" cy="6858000"/>
          </a:xfrm>
          <a:prstGeom prst="rect">
            <a:avLst/>
          </a:prstGeom>
        </p:spPr>
      </p:pic>
      <p:sp>
        <p:nvSpPr>
          <p:cNvPr id="3" name="TextBox 2"/>
          <p:cNvSpPr txBox="1"/>
          <p:nvPr/>
        </p:nvSpPr>
        <p:spPr>
          <a:xfrm>
            <a:off x="152400" y="2514600"/>
            <a:ext cx="3505200" cy="1200329"/>
          </a:xfrm>
          <a:prstGeom prst="rect">
            <a:avLst/>
          </a:prstGeom>
          <a:noFill/>
        </p:spPr>
        <p:txBody>
          <a:bodyPr wrap="square" rtlCol="0">
            <a:spAutoFit/>
          </a:bodyPr>
          <a:lstStyle/>
          <a:p>
            <a:r>
              <a:rPr lang="en-US" dirty="0" smtClean="0"/>
              <a:t>WINCHESTER CATHEDRAL – Norman North transept, through which pilgrims passed to the shrine of St. Swithun.</a:t>
            </a:r>
            <a:endParaRPr lang="en-US" dirty="0"/>
          </a:p>
        </p:txBody>
      </p:sp>
    </p:spTree>
    <p:extLst>
      <p:ext uri="{BB962C8B-B14F-4D97-AF65-F5344CB8AC3E}">
        <p14:creationId xmlns:p14="http://schemas.microsoft.com/office/powerpoint/2010/main" val="412344206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715000"/>
            <a:ext cx="7620000" cy="646331"/>
          </a:xfrm>
          <a:prstGeom prst="rect">
            <a:avLst/>
          </a:prstGeom>
          <a:noFill/>
        </p:spPr>
        <p:txBody>
          <a:bodyPr wrap="square" rtlCol="0">
            <a:spAutoFit/>
          </a:bodyPr>
          <a:lstStyle/>
          <a:p>
            <a:r>
              <a:rPr lang="en-US" dirty="0" smtClean="0"/>
              <a:t>WINCHESTER CATHEDRAL – Guardian Angels chapel (XIII c.) Early ribbed vaulting, with angels looking down from starry ceiling.</a:t>
            </a:r>
            <a:endParaRPr lang="en-US" dirty="0"/>
          </a:p>
        </p:txBody>
      </p:sp>
    </p:spTree>
    <p:extLst>
      <p:ext uri="{BB962C8B-B14F-4D97-AF65-F5344CB8AC3E}">
        <p14:creationId xmlns:p14="http://schemas.microsoft.com/office/powerpoint/2010/main" val="45332049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2209800"/>
            <a:ext cx="7239000" cy="2554545"/>
          </a:xfrm>
          <a:prstGeom prst="rect">
            <a:avLst/>
          </a:prstGeom>
          <a:noFill/>
        </p:spPr>
        <p:txBody>
          <a:bodyPr wrap="square" rtlCol="0">
            <a:spAutoFit/>
          </a:bodyPr>
          <a:lstStyle/>
          <a:p>
            <a:r>
              <a:rPr lang="en-US" sz="3200" dirty="0" smtClean="0"/>
              <a:t>The next 12 slides are duplicates from other slide boxes and they are shown here as they were found in the box. I suspect they were special event slides duplicated for some unknown purpose</a:t>
            </a:r>
            <a:endParaRPr lang="en-US" sz="3200" dirty="0"/>
          </a:p>
        </p:txBody>
      </p:sp>
    </p:spTree>
    <p:extLst>
      <p:ext uri="{BB962C8B-B14F-4D97-AF65-F5344CB8AC3E}">
        <p14:creationId xmlns:p14="http://schemas.microsoft.com/office/powerpoint/2010/main" val="161132984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3024" y="457200"/>
            <a:ext cx="7315200" cy="4873752"/>
          </a:xfrm>
          <a:prstGeom prst="rect">
            <a:avLst/>
          </a:prstGeom>
        </p:spPr>
      </p:pic>
      <p:sp>
        <p:nvSpPr>
          <p:cNvPr id="3" name="TextBox 2"/>
          <p:cNvSpPr txBox="1"/>
          <p:nvPr/>
        </p:nvSpPr>
        <p:spPr>
          <a:xfrm>
            <a:off x="1066800" y="5562600"/>
            <a:ext cx="7131424" cy="369332"/>
          </a:xfrm>
          <a:prstGeom prst="rect">
            <a:avLst/>
          </a:prstGeom>
          <a:noFill/>
        </p:spPr>
        <p:txBody>
          <a:bodyPr wrap="square" rtlCol="0">
            <a:spAutoFit/>
          </a:bodyPr>
          <a:lstStyle/>
          <a:p>
            <a:r>
              <a:rPr lang="en-US" dirty="0" smtClean="0"/>
              <a:t>1. Doomsday Exhibit</a:t>
            </a:r>
            <a:endParaRPr lang="en-US" dirty="0"/>
          </a:p>
        </p:txBody>
      </p:sp>
    </p:spTree>
    <p:extLst>
      <p:ext uri="{BB962C8B-B14F-4D97-AF65-F5344CB8AC3E}">
        <p14:creationId xmlns:p14="http://schemas.microsoft.com/office/powerpoint/2010/main" val="10187112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638800"/>
            <a:ext cx="4724400" cy="369332"/>
          </a:xfrm>
          <a:prstGeom prst="rect">
            <a:avLst/>
          </a:prstGeom>
          <a:noFill/>
        </p:spPr>
        <p:txBody>
          <a:bodyPr wrap="square" rtlCol="0">
            <a:spAutoFit/>
          </a:bodyPr>
          <a:lstStyle/>
          <a:p>
            <a:r>
              <a:rPr lang="en-US" dirty="0" smtClean="0"/>
              <a:t>2. Doomsday Exhibit</a:t>
            </a:r>
            <a:endParaRPr lang="en-US" dirty="0"/>
          </a:p>
        </p:txBody>
      </p:sp>
    </p:spTree>
    <p:extLst>
      <p:ext uri="{BB962C8B-B14F-4D97-AF65-F5344CB8AC3E}">
        <p14:creationId xmlns:p14="http://schemas.microsoft.com/office/powerpoint/2010/main" val="205255300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715000"/>
            <a:ext cx="7620000" cy="646331"/>
          </a:xfrm>
          <a:prstGeom prst="rect">
            <a:avLst/>
          </a:prstGeom>
          <a:noFill/>
        </p:spPr>
        <p:txBody>
          <a:bodyPr wrap="square" rtlCol="0">
            <a:spAutoFit/>
          </a:bodyPr>
          <a:lstStyle/>
          <a:p>
            <a:r>
              <a:rPr lang="en-US" dirty="0" smtClean="0"/>
              <a:t>WINCHESTER CATHEDRAL – The West Front- perpendicular Gothic </a:t>
            </a:r>
            <a:r>
              <a:rPr lang="en-US" dirty="0" err="1" smtClean="0"/>
              <a:t>XIVth</a:t>
            </a:r>
            <a:r>
              <a:rPr lang="en-US" dirty="0" smtClean="0"/>
              <a:t> century (Bp Edington)</a:t>
            </a:r>
            <a:endParaRPr lang="en-US" dirty="0"/>
          </a:p>
        </p:txBody>
      </p:sp>
    </p:spTree>
    <p:extLst>
      <p:ext uri="{BB962C8B-B14F-4D97-AF65-F5344CB8AC3E}">
        <p14:creationId xmlns:p14="http://schemas.microsoft.com/office/powerpoint/2010/main" val="95639753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0" y="0"/>
            <a:ext cx="4569143" cy="6858000"/>
          </a:xfrm>
          <a:prstGeom prst="rect">
            <a:avLst/>
          </a:prstGeom>
        </p:spPr>
      </p:pic>
      <p:sp>
        <p:nvSpPr>
          <p:cNvPr id="3" name="TextBox 2"/>
          <p:cNvSpPr txBox="1"/>
          <p:nvPr/>
        </p:nvSpPr>
        <p:spPr>
          <a:xfrm>
            <a:off x="228600" y="2209800"/>
            <a:ext cx="3581400" cy="369332"/>
          </a:xfrm>
          <a:prstGeom prst="rect">
            <a:avLst/>
          </a:prstGeom>
          <a:noFill/>
        </p:spPr>
        <p:txBody>
          <a:bodyPr wrap="square" rtlCol="0">
            <a:spAutoFit/>
          </a:bodyPr>
          <a:lstStyle/>
          <a:p>
            <a:r>
              <a:rPr lang="en-US" dirty="0"/>
              <a:t>3</a:t>
            </a:r>
            <a:r>
              <a:rPr lang="en-US" dirty="0" smtClean="0"/>
              <a:t>. Doomsday Exhibit</a:t>
            </a:r>
            <a:endParaRPr lang="en-US" dirty="0"/>
          </a:p>
        </p:txBody>
      </p:sp>
    </p:spTree>
    <p:extLst>
      <p:ext uri="{BB962C8B-B14F-4D97-AF65-F5344CB8AC3E}">
        <p14:creationId xmlns:p14="http://schemas.microsoft.com/office/powerpoint/2010/main" val="317602813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4" name="TextBox 3"/>
          <p:cNvSpPr txBox="1"/>
          <p:nvPr/>
        </p:nvSpPr>
        <p:spPr>
          <a:xfrm>
            <a:off x="914400" y="5867400"/>
            <a:ext cx="7620000" cy="369332"/>
          </a:xfrm>
          <a:prstGeom prst="rect">
            <a:avLst/>
          </a:prstGeom>
          <a:noFill/>
        </p:spPr>
        <p:txBody>
          <a:bodyPr wrap="square" rtlCol="0">
            <a:spAutoFit/>
          </a:bodyPr>
          <a:lstStyle/>
          <a:p>
            <a:r>
              <a:rPr lang="en-US" dirty="0" smtClean="0"/>
              <a:t>4. Doomsday Exhibit</a:t>
            </a:r>
            <a:endParaRPr lang="en-US" dirty="0"/>
          </a:p>
        </p:txBody>
      </p:sp>
    </p:spTree>
    <p:extLst>
      <p:ext uri="{BB962C8B-B14F-4D97-AF65-F5344CB8AC3E}">
        <p14:creationId xmlns:p14="http://schemas.microsoft.com/office/powerpoint/2010/main" val="34607669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2895600" y="5715000"/>
            <a:ext cx="3352800" cy="369332"/>
          </a:xfrm>
          <a:prstGeom prst="rect">
            <a:avLst/>
          </a:prstGeom>
          <a:noFill/>
        </p:spPr>
        <p:txBody>
          <a:bodyPr wrap="square" rtlCol="0">
            <a:spAutoFit/>
          </a:bodyPr>
          <a:lstStyle/>
          <a:p>
            <a:r>
              <a:rPr lang="en-US" dirty="0" smtClean="0"/>
              <a:t>5. Doomsday </a:t>
            </a:r>
            <a:r>
              <a:rPr lang="en-US" dirty="0"/>
              <a:t>E</a:t>
            </a:r>
            <a:r>
              <a:rPr lang="en-US" dirty="0" smtClean="0"/>
              <a:t>xhibit</a:t>
            </a:r>
            <a:endParaRPr lang="en-US" dirty="0"/>
          </a:p>
        </p:txBody>
      </p:sp>
    </p:spTree>
    <p:extLst>
      <p:ext uri="{BB962C8B-B14F-4D97-AF65-F5344CB8AC3E}">
        <p14:creationId xmlns:p14="http://schemas.microsoft.com/office/powerpoint/2010/main" val="307486292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7200" y="-4482"/>
            <a:ext cx="4569143" cy="6858000"/>
          </a:xfrm>
          <a:prstGeom prst="rect">
            <a:avLst/>
          </a:prstGeom>
        </p:spPr>
      </p:pic>
      <p:sp>
        <p:nvSpPr>
          <p:cNvPr id="3" name="TextBox 2"/>
          <p:cNvSpPr txBox="1"/>
          <p:nvPr/>
        </p:nvSpPr>
        <p:spPr>
          <a:xfrm>
            <a:off x="228600" y="1828800"/>
            <a:ext cx="3733800" cy="369332"/>
          </a:xfrm>
          <a:prstGeom prst="rect">
            <a:avLst/>
          </a:prstGeom>
          <a:noFill/>
        </p:spPr>
        <p:txBody>
          <a:bodyPr wrap="square" rtlCol="0">
            <a:spAutoFit/>
          </a:bodyPr>
          <a:lstStyle/>
          <a:p>
            <a:r>
              <a:rPr lang="en-US" dirty="0" smtClean="0"/>
              <a:t>6. Doomsday Exhibit</a:t>
            </a:r>
            <a:endParaRPr lang="en-US" dirty="0"/>
          </a:p>
        </p:txBody>
      </p:sp>
    </p:spTree>
    <p:extLst>
      <p:ext uri="{BB962C8B-B14F-4D97-AF65-F5344CB8AC3E}">
        <p14:creationId xmlns:p14="http://schemas.microsoft.com/office/powerpoint/2010/main" val="92363205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8965"/>
            <a:ext cx="4569143" cy="6858000"/>
          </a:xfrm>
          <a:prstGeom prst="rect">
            <a:avLst/>
          </a:prstGeom>
        </p:spPr>
      </p:pic>
      <p:sp>
        <p:nvSpPr>
          <p:cNvPr id="3" name="TextBox 2"/>
          <p:cNvSpPr txBox="1"/>
          <p:nvPr/>
        </p:nvSpPr>
        <p:spPr>
          <a:xfrm>
            <a:off x="152400" y="2438400"/>
            <a:ext cx="3581400" cy="369332"/>
          </a:xfrm>
          <a:prstGeom prst="rect">
            <a:avLst/>
          </a:prstGeom>
          <a:noFill/>
        </p:spPr>
        <p:txBody>
          <a:bodyPr wrap="square" rtlCol="0">
            <a:spAutoFit/>
          </a:bodyPr>
          <a:lstStyle/>
          <a:p>
            <a:r>
              <a:rPr lang="en-US" dirty="0" smtClean="0"/>
              <a:t>7. Doomsday Exhibit</a:t>
            </a:r>
            <a:endParaRPr lang="en-US" dirty="0"/>
          </a:p>
        </p:txBody>
      </p:sp>
    </p:spTree>
    <p:extLst>
      <p:ext uri="{BB962C8B-B14F-4D97-AF65-F5344CB8AC3E}">
        <p14:creationId xmlns:p14="http://schemas.microsoft.com/office/powerpoint/2010/main" val="160318730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685800" y="5562600"/>
            <a:ext cx="7848600" cy="369332"/>
          </a:xfrm>
          <a:prstGeom prst="rect">
            <a:avLst/>
          </a:prstGeom>
          <a:noFill/>
        </p:spPr>
        <p:txBody>
          <a:bodyPr wrap="square" rtlCol="0">
            <a:spAutoFit/>
          </a:bodyPr>
          <a:lstStyle/>
          <a:p>
            <a:r>
              <a:rPr lang="en-US" dirty="0" smtClean="0"/>
              <a:t>8. Doomsday Exhibit</a:t>
            </a:r>
            <a:endParaRPr lang="en-US" dirty="0"/>
          </a:p>
        </p:txBody>
      </p:sp>
    </p:spTree>
    <p:extLst>
      <p:ext uri="{BB962C8B-B14F-4D97-AF65-F5344CB8AC3E}">
        <p14:creationId xmlns:p14="http://schemas.microsoft.com/office/powerpoint/2010/main" val="158461685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4" name="TextBox 3"/>
          <p:cNvSpPr txBox="1"/>
          <p:nvPr/>
        </p:nvSpPr>
        <p:spPr>
          <a:xfrm>
            <a:off x="1143000" y="5638800"/>
            <a:ext cx="7162800" cy="369332"/>
          </a:xfrm>
          <a:prstGeom prst="rect">
            <a:avLst/>
          </a:prstGeom>
          <a:noFill/>
        </p:spPr>
        <p:txBody>
          <a:bodyPr wrap="square" rtlCol="0">
            <a:spAutoFit/>
          </a:bodyPr>
          <a:lstStyle/>
          <a:p>
            <a:r>
              <a:rPr lang="en-US" dirty="0" smtClean="0"/>
              <a:t>9. Doomsday Exhibit</a:t>
            </a:r>
            <a:endParaRPr lang="en-US" dirty="0"/>
          </a:p>
        </p:txBody>
      </p:sp>
    </p:spTree>
    <p:extLst>
      <p:ext uri="{BB962C8B-B14F-4D97-AF65-F5344CB8AC3E}">
        <p14:creationId xmlns:p14="http://schemas.microsoft.com/office/powerpoint/2010/main" val="291332287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14400" y="5486400"/>
            <a:ext cx="7467600" cy="369332"/>
          </a:xfrm>
          <a:prstGeom prst="rect">
            <a:avLst/>
          </a:prstGeom>
          <a:noFill/>
        </p:spPr>
        <p:txBody>
          <a:bodyPr wrap="square" rtlCol="0">
            <a:spAutoFit/>
          </a:bodyPr>
          <a:lstStyle/>
          <a:p>
            <a:r>
              <a:rPr lang="en-US" dirty="0" smtClean="0"/>
              <a:t>10. Doomsday Exhibit</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81000"/>
            <a:ext cx="7315200" cy="4873752"/>
          </a:xfrm>
          <a:prstGeom prst="rect">
            <a:avLst/>
          </a:prstGeom>
        </p:spPr>
      </p:pic>
    </p:spTree>
    <p:extLst>
      <p:ext uri="{BB962C8B-B14F-4D97-AF65-F5344CB8AC3E}">
        <p14:creationId xmlns:p14="http://schemas.microsoft.com/office/powerpoint/2010/main" val="383723819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638800"/>
            <a:ext cx="7620000" cy="369332"/>
          </a:xfrm>
          <a:prstGeom prst="rect">
            <a:avLst/>
          </a:prstGeom>
          <a:noFill/>
        </p:spPr>
        <p:txBody>
          <a:bodyPr wrap="square" rtlCol="0">
            <a:spAutoFit/>
          </a:bodyPr>
          <a:lstStyle/>
          <a:p>
            <a:r>
              <a:rPr lang="en-US" dirty="0" smtClean="0"/>
              <a:t>11. Doomsday Exhibit</a:t>
            </a:r>
            <a:endParaRPr lang="en-US" dirty="0"/>
          </a:p>
        </p:txBody>
      </p:sp>
    </p:spTree>
    <p:extLst>
      <p:ext uri="{BB962C8B-B14F-4D97-AF65-F5344CB8AC3E}">
        <p14:creationId xmlns:p14="http://schemas.microsoft.com/office/powerpoint/2010/main" val="218192720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762000" y="5638800"/>
            <a:ext cx="7696200" cy="369332"/>
          </a:xfrm>
          <a:prstGeom prst="rect">
            <a:avLst/>
          </a:prstGeom>
          <a:noFill/>
        </p:spPr>
        <p:txBody>
          <a:bodyPr wrap="square" rtlCol="0">
            <a:spAutoFit/>
          </a:bodyPr>
          <a:lstStyle/>
          <a:p>
            <a:r>
              <a:rPr lang="en-US" dirty="0" smtClean="0"/>
              <a:t>12. Doomsday Exhibit</a:t>
            </a:r>
            <a:endParaRPr lang="en-US" dirty="0"/>
          </a:p>
        </p:txBody>
      </p:sp>
    </p:spTree>
    <p:extLst>
      <p:ext uri="{BB962C8B-B14F-4D97-AF65-F5344CB8AC3E}">
        <p14:creationId xmlns:p14="http://schemas.microsoft.com/office/powerpoint/2010/main" val="360822222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0941" y="551329"/>
            <a:ext cx="7315200" cy="4873752"/>
          </a:xfrm>
          <a:prstGeom prst="rect">
            <a:avLst/>
          </a:prstGeom>
        </p:spPr>
      </p:pic>
      <p:sp>
        <p:nvSpPr>
          <p:cNvPr id="5" name="TextBox 4"/>
          <p:cNvSpPr txBox="1"/>
          <p:nvPr/>
        </p:nvSpPr>
        <p:spPr>
          <a:xfrm>
            <a:off x="1030941" y="5638800"/>
            <a:ext cx="7579659" cy="369332"/>
          </a:xfrm>
          <a:prstGeom prst="rect">
            <a:avLst/>
          </a:prstGeom>
          <a:noFill/>
        </p:spPr>
        <p:txBody>
          <a:bodyPr wrap="square" rtlCol="0">
            <a:spAutoFit/>
          </a:bodyPr>
          <a:lstStyle/>
          <a:p>
            <a:r>
              <a:rPr lang="en-US" dirty="0" smtClean="0"/>
              <a:t>WINCHESTER CATHEDRAL – The West Front, A Christmas setting.</a:t>
            </a:r>
            <a:endParaRPr lang="en-US" dirty="0"/>
          </a:p>
        </p:txBody>
      </p:sp>
    </p:spTree>
    <p:extLst>
      <p:ext uri="{BB962C8B-B14F-4D97-AF65-F5344CB8AC3E}">
        <p14:creationId xmlns:p14="http://schemas.microsoft.com/office/powerpoint/2010/main" val="167137423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0"/>
            <a:ext cx="4569143" cy="6858000"/>
          </a:xfrm>
          <a:prstGeom prst="rect">
            <a:avLst/>
          </a:prstGeom>
        </p:spPr>
      </p:pic>
      <p:sp>
        <p:nvSpPr>
          <p:cNvPr id="3" name="TextBox 2"/>
          <p:cNvSpPr txBox="1"/>
          <p:nvPr/>
        </p:nvSpPr>
        <p:spPr>
          <a:xfrm>
            <a:off x="228600" y="2286000"/>
            <a:ext cx="3505200" cy="646331"/>
          </a:xfrm>
          <a:prstGeom prst="rect">
            <a:avLst/>
          </a:prstGeom>
          <a:noFill/>
        </p:spPr>
        <p:txBody>
          <a:bodyPr wrap="square" rtlCol="0">
            <a:spAutoFit/>
          </a:bodyPr>
          <a:lstStyle/>
          <a:p>
            <a:r>
              <a:rPr lang="en-US" dirty="0" smtClean="0"/>
              <a:t>1. The CUTTY SARK – Running her easting down by John </a:t>
            </a:r>
            <a:r>
              <a:rPr lang="en-US" dirty="0" err="1" smtClean="0"/>
              <a:t>Alicot</a:t>
            </a:r>
            <a:endParaRPr lang="en-US" dirty="0"/>
          </a:p>
        </p:txBody>
      </p:sp>
    </p:spTree>
    <p:extLst>
      <p:ext uri="{BB962C8B-B14F-4D97-AF65-F5344CB8AC3E}">
        <p14:creationId xmlns:p14="http://schemas.microsoft.com/office/powerpoint/2010/main" val="102906533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88" y="381000"/>
            <a:ext cx="7315200" cy="4873752"/>
          </a:xfrm>
          <a:prstGeom prst="rect">
            <a:avLst/>
          </a:prstGeom>
        </p:spPr>
      </p:pic>
      <p:sp>
        <p:nvSpPr>
          <p:cNvPr id="3" name="TextBox 2"/>
          <p:cNvSpPr txBox="1"/>
          <p:nvPr/>
        </p:nvSpPr>
        <p:spPr>
          <a:xfrm>
            <a:off x="891988" y="5486400"/>
            <a:ext cx="7718612" cy="369332"/>
          </a:xfrm>
          <a:prstGeom prst="rect">
            <a:avLst/>
          </a:prstGeom>
          <a:noFill/>
        </p:spPr>
        <p:txBody>
          <a:bodyPr wrap="square" rtlCol="0">
            <a:spAutoFit/>
          </a:bodyPr>
          <a:lstStyle/>
          <a:p>
            <a:r>
              <a:rPr lang="en-US" dirty="0" smtClean="0"/>
              <a:t>2. The CUTTY SARK – The Great Wave of 28 June 1891 by Donald Swan.</a:t>
            </a:r>
            <a:endParaRPr lang="en-US" dirty="0"/>
          </a:p>
        </p:txBody>
      </p:sp>
    </p:spTree>
    <p:extLst>
      <p:ext uri="{BB962C8B-B14F-4D97-AF65-F5344CB8AC3E}">
        <p14:creationId xmlns:p14="http://schemas.microsoft.com/office/powerpoint/2010/main" val="355186253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1988" y="381000"/>
            <a:ext cx="7315200" cy="4873752"/>
          </a:xfrm>
          <a:prstGeom prst="rect">
            <a:avLst/>
          </a:prstGeom>
        </p:spPr>
      </p:pic>
      <p:sp>
        <p:nvSpPr>
          <p:cNvPr id="3" name="TextBox 2"/>
          <p:cNvSpPr txBox="1"/>
          <p:nvPr/>
        </p:nvSpPr>
        <p:spPr>
          <a:xfrm>
            <a:off x="918882" y="5562600"/>
            <a:ext cx="7391400" cy="369332"/>
          </a:xfrm>
          <a:prstGeom prst="rect">
            <a:avLst/>
          </a:prstGeom>
          <a:noFill/>
        </p:spPr>
        <p:txBody>
          <a:bodyPr wrap="square" rtlCol="0">
            <a:spAutoFit/>
          </a:bodyPr>
          <a:lstStyle/>
          <a:p>
            <a:r>
              <a:rPr lang="en-US" dirty="0" smtClean="0"/>
              <a:t>The CUTTY SARK  - As a Wool Clipper off Sidney Heads by J G McCredie</a:t>
            </a:r>
            <a:endParaRPr lang="en-US" dirty="0"/>
          </a:p>
        </p:txBody>
      </p:sp>
    </p:spTree>
    <p:extLst>
      <p:ext uri="{BB962C8B-B14F-4D97-AF65-F5344CB8AC3E}">
        <p14:creationId xmlns:p14="http://schemas.microsoft.com/office/powerpoint/2010/main" val="278148805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0" y="457200"/>
            <a:ext cx="7315200" cy="4873752"/>
          </a:xfrm>
          <a:prstGeom prst="rect">
            <a:avLst/>
          </a:prstGeom>
        </p:spPr>
      </p:pic>
      <p:sp>
        <p:nvSpPr>
          <p:cNvPr id="3" name="TextBox 2"/>
          <p:cNvSpPr txBox="1"/>
          <p:nvPr/>
        </p:nvSpPr>
        <p:spPr>
          <a:xfrm>
            <a:off x="990600" y="5715000"/>
            <a:ext cx="7543800" cy="369332"/>
          </a:xfrm>
          <a:prstGeom prst="rect">
            <a:avLst/>
          </a:prstGeom>
          <a:noFill/>
        </p:spPr>
        <p:txBody>
          <a:bodyPr wrap="square" rtlCol="0">
            <a:spAutoFit/>
          </a:bodyPr>
          <a:lstStyle/>
          <a:p>
            <a:r>
              <a:rPr lang="en-US" dirty="0" smtClean="0"/>
              <a:t>Blenheim Palace from the East</a:t>
            </a:r>
            <a:endParaRPr lang="en-US" dirty="0"/>
          </a:p>
        </p:txBody>
      </p:sp>
    </p:spTree>
    <p:extLst>
      <p:ext uri="{BB962C8B-B14F-4D97-AF65-F5344CB8AC3E}">
        <p14:creationId xmlns:p14="http://schemas.microsoft.com/office/powerpoint/2010/main" val="318461533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638800"/>
            <a:ext cx="7467600" cy="369332"/>
          </a:xfrm>
          <a:prstGeom prst="rect">
            <a:avLst/>
          </a:prstGeom>
          <a:noFill/>
        </p:spPr>
        <p:txBody>
          <a:bodyPr wrap="square" rtlCol="0">
            <a:spAutoFit/>
          </a:bodyPr>
          <a:lstStyle/>
          <a:p>
            <a:r>
              <a:rPr lang="en-US" dirty="0" smtClean="0"/>
              <a:t>Blenheim Palace Lower Water Terrace</a:t>
            </a:r>
            <a:endParaRPr lang="en-US" dirty="0"/>
          </a:p>
        </p:txBody>
      </p:sp>
    </p:spTree>
    <p:extLst>
      <p:ext uri="{BB962C8B-B14F-4D97-AF65-F5344CB8AC3E}">
        <p14:creationId xmlns:p14="http://schemas.microsoft.com/office/powerpoint/2010/main" val="318799395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7847" y="609600"/>
            <a:ext cx="7315200" cy="4873752"/>
          </a:xfrm>
          <a:prstGeom prst="rect">
            <a:avLst/>
          </a:prstGeom>
        </p:spPr>
      </p:pic>
      <p:sp>
        <p:nvSpPr>
          <p:cNvPr id="3" name="TextBox 2"/>
          <p:cNvSpPr txBox="1"/>
          <p:nvPr/>
        </p:nvSpPr>
        <p:spPr>
          <a:xfrm>
            <a:off x="838200" y="5715000"/>
            <a:ext cx="7467600" cy="369332"/>
          </a:xfrm>
          <a:prstGeom prst="rect">
            <a:avLst/>
          </a:prstGeom>
          <a:noFill/>
        </p:spPr>
        <p:txBody>
          <a:bodyPr wrap="square" rtlCol="0">
            <a:spAutoFit/>
          </a:bodyPr>
          <a:lstStyle/>
          <a:p>
            <a:r>
              <a:rPr lang="en-US" dirty="0" smtClean="0"/>
              <a:t>The Blenheim Tapestry</a:t>
            </a:r>
            <a:endParaRPr lang="en-US" dirty="0"/>
          </a:p>
        </p:txBody>
      </p:sp>
    </p:spTree>
    <p:extLst>
      <p:ext uri="{BB962C8B-B14F-4D97-AF65-F5344CB8AC3E}">
        <p14:creationId xmlns:p14="http://schemas.microsoft.com/office/powerpoint/2010/main" val="340976774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457200"/>
            <a:ext cx="7315200" cy="4873752"/>
          </a:xfrm>
          <a:prstGeom prst="rect">
            <a:avLst/>
          </a:prstGeom>
        </p:spPr>
      </p:pic>
      <p:sp>
        <p:nvSpPr>
          <p:cNvPr id="3" name="TextBox 2"/>
          <p:cNvSpPr txBox="1"/>
          <p:nvPr/>
        </p:nvSpPr>
        <p:spPr>
          <a:xfrm>
            <a:off x="914400" y="5638800"/>
            <a:ext cx="7696200" cy="369332"/>
          </a:xfrm>
          <a:prstGeom prst="rect">
            <a:avLst/>
          </a:prstGeom>
          <a:noFill/>
        </p:spPr>
        <p:txBody>
          <a:bodyPr wrap="square" rtlCol="0">
            <a:spAutoFit/>
          </a:bodyPr>
          <a:lstStyle/>
          <a:p>
            <a:r>
              <a:rPr lang="en-US" dirty="0" smtClean="0"/>
              <a:t>Blenheim Palace – North Front</a:t>
            </a:r>
            <a:endParaRPr lang="en-US" dirty="0"/>
          </a:p>
        </p:txBody>
      </p:sp>
    </p:spTree>
    <p:extLst>
      <p:ext uri="{BB962C8B-B14F-4D97-AF65-F5344CB8AC3E}">
        <p14:creationId xmlns:p14="http://schemas.microsoft.com/office/powerpoint/2010/main" val="367923240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4" name="TextBox 3"/>
          <p:cNvSpPr txBox="1"/>
          <p:nvPr/>
        </p:nvSpPr>
        <p:spPr>
          <a:xfrm>
            <a:off x="914400" y="5715000"/>
            <a:ext cx="7467600" cy="369332"/>
          </a:xfrm>
          <a:prstGeom prst="rect">
            <a:avLst/>
          </a:prstGeom>
          <a:noFill/>
        </p:spPr>
        <p:txBody>
          <a:bodyPr wrap="square" rtlCol="0">
            <a:spAutoFit/>
          </a:bodyPr>
          <a:lstStyle/>
          <a:p>
            <a:r>
              <a:rPr lang="en-US" dirty="0" smtClean="0"/>
              <a:t>Blenheim Palace – Italian Gardens</a:t>
            </a:r>
            <a:endParaRPr lang="en-US" dirty="0"/>
          </a:p>
        </p:txBody>
      </p:sp>
    </p:spTree>
    <p:extLst>
      <p:ext uri="{BB962C8B-B14F-4D97-AF65-F5344CB8AC3E}">
        <p14:creationId xmlns:p14="http://schemas.microsoft.com/office/powerpoint/2010/main" val="2486620237"/>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3" name="TextBox 2"/>
          <p:cNvSpPr txBox="1"/>
          <p:nvPr/>
        </p:nvSpPr>
        <p:spPr>
          <a:xfrm>
            <a:off x="1066800" y="5715000"/>
            <a:ext cx="7543800" cy="369332"/>
          </a:xfrm>
          <a:prstGeom prst="rect">
            <a:avLst/>
          </a:prstGeom>
          <a:noFill/>
        </p:spPr>
        <p:txBody>
          <a:bodyPr wrap="square" rtlCol="0">
            <a:spAutoFit/>
          </a:bodyPr>
          <a:lstStyle/>
          <a:p>
            <a:r>
              <a:rPr lang="en-US" dirty="0" smtClean="0"/>
              <a:t>Blenheim Palace – Green Writing Room</a:t>
            </a:r>
            <a:endParaRPr lang="en-US" dirty="0"/>
          </a:p>
        </p:txBody>
      </p:sp>
    </p:spTree>
    <p:extLst>
      <p:ext uri="{BB962C8B-B14F-4D97-AF65-F5344CB8AC3E}">
        <p14:creationId xmlns:p14="http://schemas.microsoft.com/office/powerpoint/2010/main" val="2172898944"/>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4" name="TextBox 3"/>
          <p:cNvSpPr txBox="1"/>
          <p:nvPr/>
        </p:nvSpPr>
        <p:spPr>
          <a:xfrm>
            <a:off x="914400" y="5638800"/>
            <a:ext cx="7467600" cy="369332"/>
          </a:xfrm>
          <a:prstGeom prst="rect">
            <a:avLst/>
          </a:prstGeom>
          <a:noFill/>
        </p:spPr>
        <p:txBody>
          <a:bodyPr wrap="square" rtlCol="0">
            <a:spAutoFit/>
          </a:bodyPr>
          <a:lstStyle/>
          <a:p>
            <a:r>
              <a:rPr lang="en-US" dirty="0" smtClean="0"/>
              <a:t>Blenheim Palace – </a:t>
            </a:r>
            <a:r>
              <a:rPr lang="en-US" dirty="0"/>
              <a:t>G</a:t>
            </a:r>
            <a:r>
              <a:rPr lang="en-US" dirty="0" smtClean="0"/>
              <a:t>rand Bridge and Lake</a:t>
            </a:r>
            <a:endParaRPr lang="en-US" dirty="0"/>
          </a:p>
        </p:txBody>
      </p:sp>
    </p:spTree>
    <p:extLst>
      <p:ext uri="{BB962C8B-B14F-4D97-AF65-F5344CB8AC3E}">
        <p14:creationId xmlns:p14="http://schemas.microsoft.com/office/powerpoint/2010/main" val="210870974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9000" y="0"/>
            <a:ext cx="4569143" cy="6858000"/>
          </a:xfrm>
          <a:prstGeom prst="rect">
            <a:avLst/>
          </a:prstGeom>
        </p:spPr>
      </p:pic>
      <p:sp>
        <p:nvSpPr>
          <p:cNvPr id="3" name="TextBox 2"/>
          <p:cNvSpPr txBox="1"/>
          <p:nvPr/>
        </p:nvSpPr>
        <p:spPr>
          <a:xfrm>
            <a:off x="0" y="2362200"/>
            <a:ext cx="3429000" cy="1477328"/>
          </a:xfrm>
          <a:prstGeom prst="rect">
            <a:avLst/>
          </a:prstGeom>
          <a:noFill/>
        </p:spPr>
        <p:txBody>
          <a:bodyPr wrap="square" rtlCol="0">
            <a:spAutoFit/>
          </a:bodyPr>
          <a:lstStyle/>
          <a:p>
            <a:r>
              <a:rPr lang="en-US" dirty="0" smtClean="0"/>
              <a:t>WINCHESTER CATHEDRAL – High Alter &amp; Great Screen – </a:t>
            </a:r>
            <a:r>
              <a:rPr lang="en-US" dirty="0" err="1" smtClean="0"/>
              <a:t>XVth</a:t>
            </a:r>
            <a:r>
              <a:rPr lang="en-US" dirty="0" smtClean="0"/>
              <a:t> century (Cardinal Beaufort). Statues designed or restored </a:t>
            </a:r>
            <a:r>
              <a:rPr lang="en-US" dirty="0" err="1" smtClean="0"/>
              <a:t>XIXth</a:t>
            </a:r>
            <a:r>
              <a:rPr lang="en-US" dirty="0" smtClean="0"/>
              <a:t> century.</a:t>
            </a:r>
            <a:endParaRPr lang="en-US" dirty="0"/>
          </a:p>
        </p:txBody>
      </p:sp>
    </p:spTree>
    <p:extLst>
      <p:ext uri="{BB962C8B-B14F-4D97-AF65-F5344CB8AC3E}">
        <p14:creationId xmlns:p14="http://schemas.microsoft.com/office/powerpoint/2010/main" val="93022511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638800"/>
            <a:ext cx="7620000" cy="369332"/>
          </a:xfrm>
          <a:prstGeom prst="rect">
            <a:avLst/>
          </a:prstGeom>
          <a:noFill/>
        </p:spPr>
        <p:txBody>
          <a:bodyPr wrap="square" rtlCol="0">
            <a:spAutoFit/>
          </a:bodyPr>
          <a:lstStyle/>
          <a:p>
            <a:r>
              <a:rPr lang="en-US" dirty="0" smtClean="0"/>
              <a:t>Blenheim Palace – French Water Gardens</a:t>
            </a:r>
            <a:endParaRPr lang="en-US" dirty="0"/>
          </a:p>
        </p:txBody>
      </p:sp>
    </p:spTree>
    <p:extLst>
      <p:ext uri="{BB962C8B-B14F-4D97-AF65-F5344CB8AC3E}">
        <p14:creationId xmlns:p14="http://schemas.microsoft.com/office/powerpoint/2010/main" val="389171799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4" name="TextBox 3"/>
          <p:cNvSpPr txBox="1"/>
          <p:nvPr/>
        </p:nvSpPr>
        <p:spPr>
          <a:xfrm>
            <a:off x="914400" y="5715000"/>
            <a:ext cx="6934200" cy="369332"/>
          </a:xfrm>
          <a:prstGeom prst="rect">
            <a:avLst/>
          </a:prstGeom>
          <a:noFill/>
        </p:spPr>
        <p:txBody>
          <a:bodyPr wrap="square" rtlCol="0">
            <a:spAutoFit/>
          </a:bodyPr>
          <a:lstStyle/>
          <a:p>
            <a:r>
              <a:rPr lang="en-US" dirty="0" smtClean="0"/>
              <a:t>Blenheim Palace – Sir Winston Churchill's Birth Room.</a:t>
            </a:r>
            <a:endParaRPr lang="en-US" dirty="0"/>
          </a:p>
        </p:txBody>
      </p:sp>
    </p:spTree>
    <p:extLst>
      <p:ext uri="{BB962C8B-B14F-4D97-AF65-F5344CB8AC3E}">
        <p14:creationId xmlns:p14="http://schemas.microsoft.com/office/powerpoint/2010/main" val="127338573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14400" y="5638800"/>
            <a:ext cx="7010400" cy="369332"/>
          </a:xfrm>
          <a:prstGeom prst="rect">
            <a:avLst/>
          </a:prstGeom>
          <a:noFill/>
        </p:spPr>
        <p:txBody>
          <a:bodyPr wrap="square" rtlCol="0">
            <a:spAutoFit/>
          </a:bodyPr>
          <a:lstStyle/>
          <a:p>
            <a:r>
              <a:rPr lang="en-US" dirty="0" smtClean="0"/>
              <a:t>Blenheim Palace – North Front</a:t>
            </a:r>
            <a:endParaRPr lang="en-US" dirty="0"/>
          </a:p>
        </p:txBody>
      </p:sp>
    </p:spTree>
    <p:extLst>
      <p:ext uri="{BB962C8B-B14F-4D97-AF65-F5344CB8AC3E}">
        <p14:creationId xmlns:p14="http://schemas.microsoft.com/office/powerpoint/2010/main" val="365241847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609600"/>
            <a:ext cx="7315200" cy="4873752"/>
          </a:xfrm>
          <a:prstGeom prst="rect">
            <a:avLst/>
          </a:prstGeom>
        </p:spPr>
      </p:pic>
      <p:sp>
        <p:nvSpPr>
          <p:cNvPr id="4" name="TextBox 3"/>
          <p:cNvSpPr txBox="1"/>
          <p:nvPr/>
        </p:nvSpPr>
        <p:spPr>
          <a:xfrm>
            <a:off x="1066800" y="5638800"/>
            <a:ext cx="7162800" cy="369332"/>
          </a:xfrm>
          <a:prstGeom prst="rect">
            <a:avLst/>
          </a:prstGeom>
          <a:noFill/>
        </p:spPr>
        <p:txBody>
          <a:bodyPr wrap="square" rtlCol="0">
            <a:spAutoFit/>
          </a:bodyPr>
          <a:lstStyle/>
          <a:p>
            <a:r>
              <a:rPr lang="en-US" dirty="0" smtClean="0"/>
              <a:t>Blenheim Palace – Lake and Palace</a:t>
            </a:r>
            <a:endParaRPr lang="en-US" dirty="0"/>
          </a:p>
        </p:txBody>
      </p:sp>
    </p:spTree>
    <p:extLst>
      <p:ext uri="{BB962C8B-B14F-4D97-AF65-F5344CB8AC3E}">
        <p14:creationId xmlns:p14="http://schemas.microsoft.com/office/powerpoint/2010/main" val="1172910466"/>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5200" y="0"/>
            <a:ext cx="4569143" cy="6858000"/>
          </a:xfrm>
          <a:prstGeom prst="rect">
            <a:avLst/>
          </a:prstGeom>
        </p:spPr>
      </p:pic>
      <p:sp>
        <p:nvSpPr>
          <p:cNvPr id="3" name="TextBox 2"/>
          <p:cNvSpPr txBox="1"/>
          <p:nvPr/>
        </p:nvSpPr>
        <p:spPr>
          <a:xfrm>
            <a:off x="152400" y="2133600"/>
            <a:ext cx="3352800" cy="646331"/>
          </a:xfrm>
          <a:prstGeom prst="rect">
            <a:avLst/>
          </a:prstGeom>
          <a:noFill/>
        </p:spPr>
        <p:txBody>
          <a:bodyPr wrap="square" rtlCol="0">
            <a:spAutoFit/>
          </a:bodyPr>
          <a:lstStyle/>
          <a:p>
            <a:r>
              <a:rPr lang="en-US" dirty="0" smtClean="0"/>
              <a:t>Blenheim Palace – The Long Library</a:t>
            </a:r>
            <a:endParaRPr lang="en-US" dirty="0"/>
          </a:p>
        </p:txBody>
      </p:sp>
    </p:spTree>
    <p:extLst>
      <p:ext uri="{BB962C8B-B14F-4D97-AF65-F5344CB8AC3E}">
        <p14:creationId xmlns:p14="http://schemas.microsoft.com/office/powerpoint/2010/main" val="3268524550"/>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95400" y="1981200"/>
            <a:ext cx="6172200" cy="923330"/>
          </a:xfrm>
          <a:prstGeom prst="rect">
            <a:avLst/>
          </a:prstGeom>
          <a:noFill/>
        </p:spPr>
        <p:txBody>
          <a:bodyPr wrap="square" rtlCol="0">
            <a:spAutoFit/>
          </a:bodyPr>
          <a:lstStyle/>
          <a:p>
            <a:r>
              <a:rPr lang="en-US" sz="5400" dirty="0" smtClean="0"/>
              <a:t>End of Box 6</a:t>
            </a:r>
            <a:endParaRPr lang="en-US" sz="5400" dirty="0"/>
          </a:p>
        </p:txBody>
      </p:sp>
    </p:spTree>
    <p:extLst>
      <p:ext uri="{BB962C8B-B14F-4D97-AF65-F5344CB8AC3E}">
        <p14:creationId xmlns:p14="http://schemas.microsoft.com/office/powerpoint/2010/main" val="1845513179"/>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7600" y="31376"/>
            <a:ext cx="4569143" cy="6858000"/>
          </a:xfrm>
          <a:prstGeom prst="rect">
            <a:avLst/>
          </a:prstGeom>
        </p:spPr>
      </p:pic>
      <p:sp>
        <p:nvSpPr>
          <p:cNvPr id="3" name="TextBox 2"/>
          <p:cNvSpPr txBox="1"/>
          <p:nvPr/>
        </p:nvSpPr>
        <p:spPr>
          <a:xfrm>
            <a:off x="0" y="1828800"/>
            <a:ext cx="3657600" cy="1477328"/>
          </a:xfrm>
          <a:prstGeom prst="rect">
            <a:avLst/>
          </a:prstGeom>
          <a:noFill/>
        </p:spPr>
        <p:txBody>
          <a:bodyPr wrap="square" rtlCol="0">
            <a:spAutoFit/>
          </a:bodyPr>
          <a:lstStyle/>
          <a:p>
            <a:r>
              <a:rPr lang="en-US" dirty="0" smtClean="0"/>
              <a:t>WINCHESTER CATHEDRAL – Nave – Perpendicular Gothic </a:t>
            </a:r>
            <a:r>
              <a:rPr lang="en-US" dirty="0" err="1" smtClean="0"/>
              <a:t>XIVth</a:t>
            </a:r>
            <a:r>
              <a:rPr lang="en-US" dirty="0" smtClean="0"/>
              <a:t> century (Bps Edington &amp; Wm of Wykeham). Wooden Choir Screen designed by Gilbert Scott 1873. </a:t>
            </a:r>
            <a:endParaRPr lang="en-US" dirty="0"/>
          </a:p>
        </p:txBody>
      </p:sp>
    </p:spTree>
    <p:extLst>
      <p:ext uri="{BB962C8B-B14F-4D97-AF65-F5344CB8AC3E}">
        <p14:creationId xmlns:p14="http://schemas.microsoft.com/office/powerpoint/2010/main" val="2996132548"/>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33800" y="0"/>
            <a:ext cx="4569143" cy="6858000"/>
          </a:xfrm>
          <a:prstGeom prst="rect">
            <a:avLst/>
          </a:prstGeom>
        </p:spPr>
      </p:pic>
      <p:sp>
        <p:nvSpPr>
          <p:cNvPr id="3" name="TextBox 2"/>
          <p:cNvSpPr txBox="1"/>
          <p:nvPr/>
        </p:nvSpPr>
        <p:spPr>
          <a:xfrm>
            <a:off x="152400" y="1905000"/>
            <a:ext cx="3581400" cy="1200329"/>
          </a:xfrm>
          <a:prstGeom prst="rect">
            <a:avLst/>
          </a:prstGeom>
          <a:noFill/>
        </p:spPr>
        <p:txBody>
          <a:bodyPr wrap="square" rtlCol="0">
            <a:spAutoFit/>
          </a:bodyPr>
          <a:lstStyle/>
          <a:p>
            <a:r>
              <a:rPr lang="en-US" dirty="0" smtClean="0"/>
              <a:t>WINCHESTER CATHEDRAL – Lady Chapel c.1200 (Bp de Lucy). Windows late </a:t>
            </a:r>
            <a:r>
              <a:rPr lang="en-US" dirty="0" err="1" smtClean="0"/>
              <a:t>XVth</a:t>
            </a:r>
            <a:r>
              <a:rPr lang="en-US" dirty="0" smtClean="0"/>
              <a:t> century; glass by C. E. Kempe 1900.</a:t>
            </a:r>
            <a:endParaRPr lang="en-US" dirty="0"/>
          </a:p>
        </p:txBody>
      </p:sp>
    </p:spTree>
    <p:extLst>
      <p:ext uri="{BB962C8B-B14F-4D97-AF65-F5344CB8AC3E}">
        <p14:creationId xmlns:p14="http://schemas.microsoft.com/office/powerpoint/2010/main" val="2188242955"/>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0"/>
            <a:ext cx="4569143" cy="6858000"/>
          </a:xfrm>
          <a:prstGeom prst="rect">
            <a:avLst/>
          </a:prstGeom>
        </p:spPr>
      </p:pic>
      <p:sp>
        <p:nvSpPr>
          <p:cNvPr id="5" name="TextBox 4"/>
          <p:cNvSpPr txBox="1"/>
          <p:nvPr/>
        </p:nvSpPr>
        <p:spPr>
          <a:xfrm>
            <a:off x="152400" y="1676400"/>
            <a:ext cx="3886200" cy="923330"/>
          </a:xfrm>
          <a:prstGeom prst="rect">
            <a:avLst/>
          </a:prstGeom>
          <a:noFill/>
        </p:spPr>
        <p:txBody>
          <a:bodyPr wrap="square" rtlCol="0">
            <a:spAutoFit/>
          </a:bodyPr>
          <a:lstStyle/>
          <a:p>
            <a:r>
              <a:rPr lang="en-US" dirty="0" smtClean="0"/>
              <a:t>WINCHESTER CATHEDRAL –The Nave (</a:t>
            </a:r>
            <a:r>
              <a:rPr lang="en-US" dirty="0" err="1" smtClean="0"/>
              <a:t>XIVth</a:t>
            </a:r>
            <a:r>
              <a:rPr lang="en-US" dirty="0" smtClean="0"/>
              <a:t> Century) and lierne vaulted roof, looking westward.</a:t>
            </a:r>
            <a:endParaRPr lang="en-US" dirty="0"/>
          </a:p>
        </p:txBody>
      </p:sp>
    </p:spTree>
    <p:extLst>
      <p:ext uri="{BB962C8B-B14F-4D97-AF65-F5344CB8AC3E}">
        <p14:creationId xmlns:p14="http://schemas.microsoft.com/office/powerpoint/2010/main" val="2168870101"/>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533400"/>
            <a:ext cx="7315200" cy="4873752"/>
          </a:xfrm>
          <a:prstGeom prst="rect">
            <a:avLst/>
          </a:prstGeom>
        </p:spPr>
      </p:pic>
      <p:sp>
        <p:nvSpPr>
          <p:cNvPr id="3" name="TextBox 2"/>
          <p:cNvSpPr txBox="1"/>
          <p:nvPr/>
        </p:nvSpPr>
        <p:spPr>
          <a:xfrm>
            <a:off x="990600" y="5638800"/>
            <a:ext cx="7620000" cy="646331"/>
          </a:xfrm>
          <a:prstGeom prst="rect">
            <a:avLst/>
          </a:prstGeom>
          <a:noFill/>
        </p:spPr>
        <p:txBody>
          <a:bodyPr wrap="square" rtlCol="0">
            <a:spAutoFit/>
          </a:bodyPr>
          <a:lstStyle/>
          <a:p>
            <a:r>
              <a:rPr lang="en-US" dirty="0" smtClean="0"/>
              <a:t>WINCHESTER CATHEDRAL – Cathedral from the air. At 556ft. It is the longest in England.</a:t>
            </a:r>
            <a:endParaRPr lang="en-US" dirty="0"/>
          </a:p>
        </p:txBody>
      </p:sp>
    </p:spTree>
    <p:extLst>
      <p:ext uri="{BB962C8B-B14F-4D97-AF65-F5344CB8AC3E}">
        <p14:creationId xmlns:p14="http://schemas.microsoft.com/office/powerpoint/2010/main" val="1472118752"/>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200" y="-31376"/>
            <a:ext cx="4569143" cy="6858000"/>
          </a:xfrm>
          <a:prstGeom prst="rect">
            <a:avLst/>
          </a:prstGeom>
        </p:spPr>
      </p:pic>
      <p:sp>
        <p:nvSpPr>
          <p:cNvPr id="3" name="TextBox 2"/>
          <p:cNvSpPr txBox="1"/>
          <p:nvPr/>
        </p:nvSpPr>
        <p:spPr>
          <a:xfrm>
            <a:off x="152400" y="1828800"/>
            <a:ext cx="3657600" cy="1477328"/>
          </a:xfrm>
          <a:prstGeom prst="rect">
            <a:avLst/>
          </a:prstGeom>
          <a:noFill/>
        </p:spPr>
        <p:txBody>
          <a:bodyPr wrap="square" rtlCol="0">
            <a:spAutoFit/>
          </a:bodyPr>
          <a:lstStyle/>
          <a:p>
            <a:r>
              <a:rPr lang="en-US" dirty="0" smtClean="0"/>
              <a:t>WINCHESTER CATHEDRAL – Sir Isaac Walton – window in Silkstede Chapel, In which Walton is buried. Background: River Itchen with St. Catherine’s Hill.</a:t>
            </a:r>
            <a:endParaRPr lang="en-US" dirty="0"/>
          </a:p>
        </p:txBody>
      </p:sp>
    </p:spTree>
    <p:extLst>
      <p:ext uri="{BB962C8B-B14F-4D97-AF65-F5344CB8AC3E}">
        <p14:creationId xmlns:p14="http://schemas.microsoft.com/office/powerpoint/2010/main" val="3692665833"/>
      </p:ext>
    </p:extLst>
  </p:cSld>
  <p:clrMapOvr>
    <a:masterClrMapping/>
  </p:clrMapOvr>
  <mc:AlternateContent xmlns:mc="http://schemas.openxmlformats.org/markup-compatibility/2006">
    <mc:Choice xmlns:p14="http://schemas.microsoft.com/office/powerpoint/2010/main" Requires="p14">
      <p:transition spd="slow" p14:dur="2000" advClick="0" advTm="15000"/>
    </mc:Choice>
    <mc:Fallback>
      <p:transition spd="slow" advClick="0" advTm="15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534</Words>
  <Application>Microsoft Office PowerPoint</Application>
  <PresentationFormat>On-screen Show (4:3)</PresentationFormat>
  <Paragraphs>46</Paragraphs>
  <Slides>45</Slides>
  <Notes>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Carroll Lingerfelt</dc:creator>
  <cp:lastModifiedBy>Carroll Lingerfelt</cp:lastModifiedBy>
  <cp:revision>13</cp:revision>
  <dcterms:created xsi:type="dcterms:W3CDTF">2018-11-26T16:50:02Z</dcterms:created>
  <dcterms:modified xsi:type="dcterms:W3CDTF">2018-11-26T18:56:38Z</dcterms:modified>
</cp:coreProperties>
</file>