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84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2A991-122C-4764-BE10-DE988B811FD8}" type="datetimeFigureOut">
              <a:rPr lang="en-US" smtClean="0"/>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56AB0-4702-4AF0-9556-99C40BD8B9B4}" type="slidenum">
              <a:rPr lang="en-US" smtClean="0"/>
              <a:t>‹#›</a:t>
            </a:fld>
            <a:endParaRPr lang="en-US"/>
          </a:p>
        </p:txBody>
      </p:sp>
    </p:spTree>
    <p:extLst>
      <p:ext uri="{BB962C8B-B14F-4D97-AF65-F5344CB8AC3E}">
        <p14:creationId xmlns:p14="http://schemas.microsoft.com/office/powerpoint/2010/main" val="305643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C2CFD-58A2-45D3-A4E7-6A09C3FC9E0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3808347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C2CFD-58A2-45D3-A4E7-6A09C3FC9E0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7604316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C2CFD-58A2-45D3-A4E7-6A09C3FC9E0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43431343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C2CFD-58A2-45D3-A4E7-6A09C3FC9E0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399972201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C2CFD-58A2-45D3-A4E7-6A09C3FC9E0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6312168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C2CFD-58A2-45D3-A4E7-6A09C3FC9E0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86764981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C2CFD-58A2-45D3-A4E7-6A09C3FC9E06}"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6386755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C2CFD-58A2-45D3-A4E7-6A09C3FC9E06}"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45632789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C2CFD-58A2-45D3-A4E7-6A09C3FC9E06}"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2211712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C2CFD-58A2-45D3-A4E7-6A09C3FC9E0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30098307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C2CFD-58A2-45D3-A4E7-6A09C3FC9E0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29AA1-0F85-4EDD-82C4-189595A72BC3}" type="slidenum">
              <a:rPr lang="en-US" smtClean="0"/>
              <a:t>‹#›</a:t>
            </a:fld>
            <a:endParaRPr lang="en-US"/>
          </a:p>
        </p:txBody>
      </p:sp>
    </p:spTree>
    <p:extLst>
      <p:ext uri="{BB962C8B-B14F-4D97-AF65-F5344CB8AC3E}">
        <p14:creationId xmlns:p14="http://schemas.microsoft.com/office/powerpoint/2010/main" val="10919643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C2CFD-58A2-45D3-A4E7-6A09C3FC9E06}" type="datetimeFigureOut">
              <a:rPr lang="en-US" smtClean="0"/>
              <a:t>11/30/2018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29AA1-0F85-4EDD-82C4-189595A72BC3}" type="slidenum">
              <a:rPr lang="en-US" smtClean="0"/>
              <a:t>‹#›</a:t>
            </a:fld>
            <a:endParaRPr lang="en-US"/>
          </a:p>
        </p:txBody>
      </p:sp>
    </p:spTree>
    <p:extLst>
      <p:ext uri="{BB962C8B-B14F-4D97-AF65-F5344CB8AC3E}">
        <p14:creationId xmlns:p14="http://schemas.microsoft.com/office/powerpoint/2010/main" val="64652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924800" cy="1077218"/>
          </a:xfrm>
          <a:prstGeom prst="rect">
            <a:avLst/>
          </a:prstGeom>
          <a:noFill/>
        </p:spPr>
        <p:txBody>
          <a:bodyPr wrap="square" rtlCol="0">
            <a:spAutoFit/>
          </a:bodyPr>
          <a:lstStyle/>
          <a:p>
            <a:r>
              <a:rPr lang="en-US" sz="3200" dirty="0" smtClean="0"/>
              <a:t>WINDSOR CASTLE  AND THE ROYAL MEWS</a:t>
            </a:r>
          </a:p>
          <a:p>
            <a:r>
              <a:rPr lang="en-US" sz="3200" dirty="0" smtClean="0"/>
              <a:t>Buckingham Palace</a:t>
            </a:r>
            <a:endParaRPr lang="en-US" sz="3200" dirty="0"/>
          </a:p>
        </p:txBody>
      </p:sp>
      <p:sp>
        <p:nvSpPr>
          <p:cNvPr id="6" name="Rectangle 5"/>
          <p:cNvSpPr/>
          <p:nvPr/>
        </p:nvSpPr>
        <p:spPr>
          <a:xfrm>
            <a:off x="439271" y="2362200"/>
            <a:ext cx="8534400" cy="3170099"/>
          </a:xfrm>
          <a:prstGeom prst="rect">
            <a:avLst/>
          </a:prstGeom>
        </p:spPr>
        <p:txBody>
          <a:bodyPr wrap="square">
            <a:spAutoFit/>
          </a:bodyPr>
          <a:lstStyle/>
          <a:p>
            <a:r>
              <a:rPr lang="en-US" sz="4000" dirty="0" smtClean="0"/>
              <a:t>These slides are from the estate of Paul Berthelot who found the English culture and architecture intriguing. He acquired these images while stationed in England serving in the US Air Force.</a:t>
            </a:r>
            <a:endParaRPr lang="en-US" sz="4000" dirty="0"/>
          </a:p>
        </p:txBody>
      </p:sp>
    </p:spTree>
    <p:extLst>
      <p:ext uri="{BB962C8B-B14F-4D97-AF65-F5344CB8AC3E}">
        <p14:creationId xmlns:p14="http://schemas.microsoft.com/office/powerpoint/2010/main" val="40776292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6747"/>
            <a:ext cx="4569143" cy="6858000"/>
          </a:xfrm>
          <a:prstGeom prst="rect">
            <a:avLst/>
          </a:prstGeom>
        </p:spPr>
      </p:pic>
      <p:sp>
        <p:nvSpPr>
          <p:cNvPr id="3" name="TextBox 2"/>
          <p:cNvSpPr txBox="1"/>
          <p:nvPr/>
        </p:nvSpPr>
        <p:spPr>
          <a:xfrm>
            <a:off x="152400" y="2362200"/>
            <a:ext cx="3581400" cy="646331"/>
          </a:xfrm>
          <a:prstGeom prst="rect">
            <a:avLst/>
          </a:prstGeom>
          <a:noFill/>
        </p:spPr>
        <p:txBody>
          <a:bodyPr wrap="square" rtlCol="0">
            <a:spAutoFit/>
          </a:bodyPr>
          <a:lstStyle/>
          <a:p>
            <a:r>
              <a:rPr lang="en-US" dirty="0" smtClean="0"/>
              <a:t>9.</a:t>
            </a:r>
            <a:r>
              <a:rPr lang="en-US" dirty="0"/>
              <a:t> WINDSOR </a:t>
            </a:r>
            <a:r>
              <a:rPr lang="en-US" dirty="0" smtClean="0"/>
              <a:t>CASTLE – The Queen’s Drawing Room </a:t>
            </a:r>
            <a:endParaRPr lang="en-US" dirty="0"/>
          </a:p>
        </p:txBody>
      </p:sp>
    </p:spTree>
    <p:extLst>
      <p:ext uri="{BB962C8B-B14F-4D97-AF65-F5344CB8AC3E}">
        <p14:creationId xmlns:p14="http://schemas.microsoft.com/office/powerpoint/2010/main" val="200805621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562600"/>
            <a:ext cx="7467600" cy="369332"/>
          </a:xfrm>
          <a:prstGeom prst="rect">
            <a:avLst/>
          </a:prstGeom>
          <a:noFill/>
        </p:spPr>
        <p:txBody>
          <a:bodyPr wrap="square" rtlCol="0">
            <a:spAutoFit/>
          </a:bodyPr>
          <a:lstStyle/>
          <a:p>
            <a:r>
              <a:rPr lang="en-US" dirty="0" smtClean="0"/>
              <a:t>10. </a:t>
            </a:r>
            <a:r>
              <a:rPr lang="en-US" dirty="0"/>
              <a:t>WINDSOR </a:t>
            </a:r>
            <a:r>
              <a:rPr lang="en-US" dirty="0" smtClean="0"/>
              <a:t>CASTLE – Triple Portrait of King Charles I</a:t>
            </a:r>
            <a:endParaRPr lang="en-US" dirty="0"/>
          </a:p>
        </p:txBody>
      </p:sp>
    </p:spTree>
    <p:extLst>
      <p:ext uri="{BB962C8B-B14F-4D97-AF65-F5344CB8AC3E}">
        <p14:creationId xmlns:p14="http://schemas.microsoft.com/office/powerpoint/2010/main" val="191724372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3" name="TextBox 2"/>
          <p:cNvSpPr txBox="1"/>
          <p:nvPr/>
        </p:nvSpPr>
        <p:spPr>
          <a:xfrm>
            <a:off x="152400" y="2438400"/>
            <a:ext cx="3810000" cy="646331"/>
          </a:xfrm>
          <a:prstGeom prst="rect">
            <a:avLst/>
          </a:prstGeom>
          <a:noFill/>
        </p:spPr>
        <p:txBody>
          <a:bodyPr wrap="square" rtlCol="0">
            <a:spAutoFit/>
          </a:bodyPr>
          <a:lstStyle/>
          <a:p>
            <a:r>
              <a:rPr lang="en-US" dirty="0" smtClean="0"/>
              <a:t>11.</a:t>
            </a:r>
            <a:r>
              <a:rPr lang="en-US" dirty="0"/>
              <a:t> WINDSOR </a:t>
            </a:r>
            <a:r>
              <a:rPr lang="en-US" dirty="0" smtClean="0"/>
              <a:t>CASTLE – The king’s State Bed Chamber </a:t>
            </a:r>
            <a:endParaRPr lang="en-US" dirty="0"/>
          </a:p>
        </p:txBody>
      </p:sp>
    </p:spTree>
    <p:extLst>
      <p:ext uri="{BB962C8B-B14F-4D97-AF65-F5344CB8AC3E}">
        <p14:creationId xmlns:p14="http://schemas.microsoft.com/office/powerpoint/2010/main" val="28048059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49" y="457200"/>
            <a:ext cx="7315200" cy="4873752"/>
          </a:xfrm>
          <a:prstGeom prst="rect">
            <a:avLst/>
          </a:prstGeom>
        </p:spPr>
      </p:pic>
      <p:sp>
        <p:nvSpPr>
          <p:cNvPr id="3" name="TextBox 2"/>
          <p:cNvSpPr txBox="1"/>
          <p:nvPr/>
        </p:nvSpPr>
        <p:spPr>
          <a:xfrm>
            <a:off x="990600" y="5562600"/>
            <a:ext cx="7010400" cy="369332"/>
          </a:xfrm>
          <a:prstGeom prst="rect">
            <a:avLst/>
          </a:prstGeom>
          <a:noFill/>
        </p:spPr>
        <p:txBody>
          <a:bodyPr wrap="square" rtlCol="0">
            <a:spAutoFit/>
          </a:bodyPr>
          <a:lstStyle/>
          <a:p>
            <a:r>
              <a:rPr lang="en-US" dirty="0" smtClean="0"/>
              <a:t>12.</a:t>
            </a:r>
            <a:r>
              <a:rPr lang="en-US" dirty="0"/>
              <a:t> WINDSOR </a:t>
            </a:r>
            <a:r>
              <a:rPr lang="en-US" dirty="0" smtClean="0"/>
              <a:t>CASTLE – The King’s Dining Room </a:t>
            </a:r>
            <a:endParaRPr lang="en-US" dirty="0"/>
          </a:p>
        </p:txBody>
      </p:sp>
    </p:spTree>
    <p:extLst>
      <p:ext uri="{BB962C8B-B14F-4D97-AF65-F5344CB8AC3E}">
        <p14:creationId xmlns:p14="http://schemas.microsoft.com/office/powerpoint/2010/main" val="4813090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838200" y="5791200"/>
            <a:ext cx="7924800" cy="369332"/>
          </a:xfrm>
          <a:prstGeom prst="rect">
            <a:avLst/>
          </a:prstGeom>
          <a:noFill/>
        </p:spPr>
        <p:txBody>
          <a:bodyPr wrap="square" rtlCol="0">
            <a:spAutoFit/>
          </a:bodyPr>
          <a:lstStyle/>
          <a:p>
            <a:r>
              <a:rPr lang="en-US" dirty="0" smtClean="0"/>
              <a:t>Photo # 965 WINDSOR CASTLE – Lower Ward</a:t>
            </a:r>
            <a:endParaRPr lang="en-US" dirty="0"/>
          </a:p>
        </p:txBody>
      </p:sp>
    </p:spTree>
    <p:extLst>
      <p:ext uri="{BB962C8B-B14F-4D97-AF65-F5344CB8AC3E}">
        <p14:creationId xmlns:p14="http://schemas.microsoft.com/office/powerpoint/2010/main" val="294416029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7315200" cy="4873752"/>
          </a:xfrm>
          <a:prstGeom prst="rect">
            <a:avLst/>
          </a:prstGeom>
        </p:spPr>
      </p:pic>
      <p:sp>
        <p:nvSpPr>
          <p:cNvPr id="3" name="TextBox 2"/>
          <p:cNvSpPr txBox="1"/>
          <p:nvPr/>
        </p:nvSpPr>
        <p:spPr>
          <a:xfrm>
            <a:off x="1066800" y="5410200"/>
            <a:ext cx="7467600" cy="369332"/>
          </a:xfrm>
          <a:prstGeom prst="rect">
            <a:avLst/>
          </a:prstGeom>
          <a:noFill/>
        </p:spPr>
        <p:txBody>
          <a:bodyPr wrap="square" rtlCol="0">
            <a:spAutoFit/>
          </a:bodyPr>
          <a:lstStyle/>
          <a:p>
            <a:r>
              <a:rPr lang="en-US" dirty="0" smtClean="0"/>
              <a:t>Photo # 966 WINDSOR CASTLE – East Terrace</a:t>
            </a:r>
            <a:endParaRPr lang="en-US" dirty="0"/>
          </a:p>
        </p:txBody>
      </p:sp>
    </p:spTree>
    <p:extLst>
      <p:ext uri="{BB962C8B-B14F-4D97-AF65-F5344CB8AC3E}">
        <p14:creationId xmlns:p14="http://schemas.microsoft.com/office/powerpoint/2010/main" val="115681498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066800" y="5638800"/>
            <a:ext cx="6858000" cy="369332"/>
          </a:xfrm>
          <a:prstGeom prst="rect">
            <a:avLst/>
          </a:prstGeom>
          <a:noFill/>
        </p:spPr>
        <p:txBody>
          <a:bodyPr wrap="square" rtlCol="0">
            <a:spAutoFit/>
          </a:bodyPr>
          <a:lstStyle/>
          <a:p>
            <a:r>
              <a:rPr lang="en-US" dirty="0" smtClean="0"/>
              <a:t>Photo # 967  WINDSOR CASTLE – Henry VIII’s Gateway</a:t>
            </a:r>
            <a:endParaRPr lang="en-US" dirty="0"/>
          </a:p>
        </p:txBody>
      </p:sp>
    </p:spTree>
    <p:extLst>
      <p:ext uri="{BB962C8B-B14F-4D97-AF65-F5344CB8AC3E}">
        <p14:creationId xmlns:p14="http://schemas.microsoft.com/office/powerpoint/2010/main" val="37274121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0"/>
            <a:ext cx="4569143" cy="6858000"/>
          </a:xfrm>
          <a:prstGeom prst="rect">
            <a:avLst/>
          </a:prstGeom>
        </p:spPr>
      </p:pic>
      <p:sp>
        <p:nvSpPr>
          <p:cNvPr id="3" name="TextBox 2"/>
          <p:cNvSpPr txBox="1"/>
          <p:nvPr/>
        </p:nvSpPr>
        <p:spPr>
          <a:xfrm>
            <a:off x="152400" y="2209800"/>
            <a:ext cx="3124200" cy="646331"/>
          </a:xfrm>
          <a:prstGeom prst="rect">
            <a:avLst/>
          </a:prstGeom>
          <a:noFill/>
        </p:spPr>
        <p:txBody>
          <a:bodyPr wrap="square" rtlCol="0">
            <a:spAutoFit/>
          </a:bodyPr>
          <a:lstStyle/>
          <a:p>
            <a:r>
              <a:rPr lang="en-US" dirty="0" smtClean="0"/>
              <a:t>Photo # 968 WINDSOR CASTLE – Norman Gate</a:t>
            </a:r>
            <a:endParaRPr lang="en-US" dirty="0"/>
          </a:p>
        </p:txBody>
      </p:sp>
    </p:spTree>
    <p:extLst>
      <p:ext uri="{BB962C8B-B14F-4D97-AF65-F5344CB8AC3E}">
        <p14:creationId xmlns:p14="http://schemas.microsoft.com/office/powerpoint/2010/main" val="15670623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4569143" cy="6858000"/>
          </a:xfrm>
          <a:prstGeom prst="rect">
            <a:avLst/>
          </a:prstGeom>
        </p:spPr>
      </p:pic>
      <p:sp>
        <p:nvSpPr>
          <p:cNvPr id="3" name="TextBox 2"/>
          <p:cNvSpPr txBox="1"/>
          <p:nvPr/>
        </p:nvSpPr>
        <p:spPr>
          <a:xfrm>
            <a:off x="152400" y="2209800"/>
            <a:ext cx="3429000" cy="646331"/>
          </a:xfrm>
          <a:prstGeom prst="rect">
            <a:avLst/>
          </a:prstGeom>
          <a:noFill/>
        </p:spPr>
        <p:txBody>
          <a:bodyPr wrap="square" rtlCol="0">
            <a:spAutoFit/>
          </a:bodyPr>
          <a:lstStyle/>
          <a:p>
            <a:r>
              <a:rPr lang="en-US" dirty="0" smtClean="0"/>
              <a:t>Photo # 969 WINDSOR CASTLE - Sentry</a:t>
            </a:r>
            <a:endParaRPr lang="en-US" dirty="0"/>
          </a:p>
        </p:txBody>
      </p:sp>
    </p:spTree>
    <p:extLst>
      <p:ext uri="{BB962C8B-B14F-4D97-AF65-F5344CB8AC3E}">
        <p14:creationId xmlns:p14="http://schemas.microsoft.com/office/powerpoint/2010/main" val="217603489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696200" cy="369332"/>
          </a:xfrm>
          <a:prstGeom prst="rect">
            <a:avLst/>
          </a:prstGeom>
          <a:noFill/>
        </p:spPr>
        <p:txBody>
          <a:bodyPr wrap="square" rtlCol="0">
            <a:spAutoFit/>
          </a:bodyPr>
          <a:lstStyle/>
          <a:p>
            <a:r>
              <a:rPr lang="en-US" dirty="0" smtClean="0"/>
              <a:t>WINDSOR CASTLE – Aerial View</a:t>
            </a:r>
            <a:endParaRPr lang="en-US" dirty="0"/>
          </a:p>
        </p:txBody>
      </p:sp>
    </p:spTree>
    <p:extLst>
      <p:ext uri="{BB962C8B-B14F-4D97-AF65-F5344CB8AC3E}">
        <p14:creationId xmlns:p14="http://schemas.microsoft.com/office/powerpoint/2010/main" val="406931644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5862"/>
            <a:ext cx="4569143" cy="6858000"/>
          </a:xfrm>
          <a:prstGeom prst="rect">
            <a:avLst/>
          </a:prstGeom>
        </p:spPr>
      </p:pic>
      <p:sp>
        <p:nvSpPr>
          <p:cNvPr id="3" name="TextBox 2"/>
          <p:cNvSpPr txBox="1"/>
          <p:nvPr/>
        </p:nvSpPr>
        <p:spPr>
          <a:xfrm>
            <a:off x="152400" y="2133600"/>
            <a:ext cx="3505200" cy="646331"/>
          </a:xfrm>
          <a:prstGeom prst="rect">
            <a:avLst/>
          </a:prstGeom>
          <a:noFill/>
        </p:spPr>
        <p:txBody>
          <a:bodyPr wrap="square" rtlCol="0">
            <a:spAutoFit/>
          </a:bodyPr>
          <a:lstStyle/>
          <a:p>
            <a:r>
              <a:rPr lang="en-US" dirty="0" smtClean="0"/>
              <a:t>1. WINDSOR CASTLE – The Grand Staircase</a:t>
            </a:r>
            <a:endParaRPr lang="en-US" dirty="0"/>
          </a:p>
        </p:txBody>
      </p:sp>
    </p:spTree>
    <p:extLst>
      <p:ext uri="{BB962C8B-B14F-4D97-AF65-F5344CB8AC3E}">
        <p14:creationId xmlns:p14="http://schemas.microsoft.com/office/powerpoint/2010/main" val="11648219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1066800" y="5638800"/>
            <a:ext cx="7315200" cy="369332"/>
          </a:xfrm>
          <a:prstGeom prst="rect">
            <a:avLst/>
          </a:prstGeom>
          <a:noFill/>
        </p:spPr>
        <p:txBody>
          <a:bodyPr wrap="square" rtlCol="0">
            <a:spAutoFit/>
          </a:bodyPr>
          <a:lstStyle/>
          <a:p>
            <a:r>
              <a:rPr lang="en-US" dirty="0" smtClean="0"/>
              <a:t>WINDSOR CASTLE  - Guards</a:t>
            </a:r>
            <a:endParaRPr lang="en-US" dirty="0"/>
          </a:p>
        </p:txBody>
      </p:sp>
    </p:spTree>
    <p:extLst>
      <p:ext uri="{BB962C8B-B14F-4D97-AF65-F5344CB8AC3E}">
        <p14:creationId xmlns:p14="http://schemas.microsoft.com/office/powerpoint/2010/main" val="31896943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143000" y="5638800"/>
            <a:ext cx="7086600" cy="369332"/>
          </a:xfrm>
          <a:prstGeom prst="rect">
            <a:avLst/>
          </a:prstGeom>
          <a:noFill/>
        </p:spPr>
        <p:txBody>
          <a:bodyPr wrap="square" rtlCol="0">
            <a:spAutoFit/>
          </a:bodyPr>
          <a:lstStyle/>
          <a:p>
            <a:r>
              <a:rPr lang="en-US" dirty="0" smtClean="0"/>
              <a:t>WINDSOR CASTLE - Guards</a:t>
            </a:r>
            <a:endParaRPr lang="en-US" dirty="0"/>
          </a:p>
        </p:txBody>
      </p:sp>
    </p:spTree>
    <p:extLst>
      <p:ext uri="{BB962C8B-B14F-4D97-AF65-F5344CB8AC3E}">
        <p14:creationId xmlns:p14="http://schemas.microsoft.com/office/powerpoint/2010/main" val="6005452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638800"/>
            <a:ext cx="7467600" cy="369332"/>
          </a:xfrm>
          <a:prstGeom prst="rect">
            <a:avLst/>
          </a:prstGeom>
          <a:noFill/>
        </p:spPr>
        <p:txBody>
          <a:bodyPr wrap="square" rtlCol="0">
            <a:spAutoFit/>
          </a:bodyPr>
          <a:lstStyle/>
          <a:p>
            <a:r>
              <a:rPr lang="en-US" dirty="0" smtClean="0"/>
              <a:t>WINDSOR CASTLE - Guards</a:t>
            </a:r>
            <a:endParaRPr lang="en-US" dirty="0"/>
          </a:p>
        </p:txBody>
      </p:sp>
    </p:spTree>
    <p:extLst>
      <p:ext uri="{BB962C8B-B14F-4D97-AF65-F5344CB8AC3E}">
        <p14:creationId xmlns:p14="http://schemas.microsoft.com/office/powerpoint/2010/main" val="40789877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4569143" cy="6858000"/>
          </a:xfrm>
          <a:prstGeom prst="rect">
            <a:avLst/>
          </a:prstGeom>
        </p:spPr>
      </p:pic>
      <p:sp>
        <p:nvSpPr>
          <p:cNvPr id="3" name="TextBox 2"/>
          <p:cNvSpPr txBox="1"/>
          <p:nvPr/>
        </p:nvSpPr>
        <p:spPr>
          <a:xfrm>
            <a:off x="152400" y="2057400"/>
            <a:ext cx="3352800" cy="646331"/>
          </a:xfrm>
          <a:prstGeom prst="rect">
            <a:avLst/>
          </a:prstGeom>
          <a:noFill/>
        </p:spPr>
        <p:txBody>
          <a:bodyPr wrap="square" rtlCol="0">
            <a:spAutoFit/>
          </a:bodyPr>
          <a:lstStyle/>
          <a:p>
            <a:r>
              <a:rPr lang="en-US" dirty="0" smtClean="0"/>
              <a:t>The Kings Bedroom – State Apartments, WINDSOR CASTLE</a:t>
            </a:r>
            <a:endParaRPr lang="en-US" dirty="0"/>
          </a:p>
        </p:txBody>
      </p:sp>
    </p:spTree>
    <p:extLst>
      <p:ext uri="{BB962C8B-B14F-4D97-AF65-F5344CB8AC3E}">
        <p14:creationId xmlns:p14="http://schemas.microsoft.com/office/powerpoint/2010/main" val="95270391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486400"/>
            <a:ext cx="7467600" cy="369332"/>
          </a:xfrm>
          <a:prstGeom prst="rect">
            <a:avLst/>
          </a:prstGeom>
          <a:noFill/>
        </p:spPr>
        <p:txBody>
          <a:bodyPr wrap="square" rtlCol="0">
            <a:spAutoFit/>
          </a:bodyPr>
          <a:lstStyle/>
          <a:p>
            <a:r>
              <a:rPr lang="en-US" dirty="0" smtClean="0"/>
              <a:t>King’s Drawing Room -  State Apartments, WINDSOR CASTLE </a:t>
            </a:r>
            <a:endParaRPr lang="en-US" dirty="0"/>
          </a:p>
        </p:txBody>
      </p:sp>
    </p:spTree>
    <p:extLst>
      <p:ext uri="{BB962C8B-B14F-4D97-AF65-F5344CB8AC3E}">
        <p14:creationId xmlns:p14="http://schemas.microsoft.com/office/powerpoint/2010/main" val="271080507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65" y="457200"/>
            <a:ext cx="7315200" cy="4873752"/>
          </a:xfrm>
          <a:prstGeom prst="rect">
            <a:avLst/>
          </a:prstGeom>
        </p:spPr>
      </p:pic>
      <p:sp>
        <p:nvSpPr>
          <p:cNvPr id="3" name="TextBox 2"/>
          <p:cNvSpPr txBox="1"/>
          <p:nvPr/>
        </p:nvSpPr>
        <p:spPr>
          <a:xfrm>
            <a:off x="1066800" y="5562600"/>
            <a:ext cx="7391400" cy="369332"/>
          </a:xfrm>
          <a:prstGeom prst="rect">
            <a:avLst/>
          </a:prstGeom>
          <a:noFill/>
        </p:spPr>
        <p:txBody>
          <a:bodyPr wrap="square" rtlCol="0">
            <a:spAutoFit/>
          </a:bodyPr>
          <a:lstStyle/>
          <a:p>
            <a:r>
              <a:rPr lang="en-US" dirty="0" smtClean="0"/>
              <a:t>Garter Throne Room - State Apartments, WINDSOR CASTLE  </a:t>
            </a:r>
            <a:endParaRPr lang="en-US" dirty="0"/>
          </a:p>
        </p:txBody>
      </p:sp>
    </p:spTree>
    <p:extLst>
      <p:ext uri="{BB962C8B-B14F-4D97-AF65-F5344CB8AC3E}">
        <p14:creationId xmlns:p14="http://schemas.microsoft.com/office/powerpoint/2010/main" val="22461913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543800" cy="369332"/>
          </a:xfrm>
          <a:prstGeom prst="rect">
            <a:avLst/>
          </a:prstGeom>
          <a:noFill/>
        </p:spPr>
        <p:txBody>
          <a:bodyPr wrap="square" rtlCol="0">
            <a:spAutoFit/>
          </a:bodyPr>
          <a:lstStyle/>
          <a:p>
            <a:r>
              <a:rPr lang="en-US" dirty="0" smtClean="0"/>
              <a:t>St. George’s Hall - State Apartments, WINDSOR CASTLE </a:t>
            </a:r>
            <a:endParaRPr lang="en-US" dirty="0"/>
          </a:p>
        </p:txBody>
      </p:sp>
    </p:spTree>
    <p:extLst>
      <p:ext uri="{BB962C8B-B14F-4D97-AF65-F5344CB8AC3E}">
        <p14:creationId xmlns:p14="http://schemas.microsoft.com/office/powerpoint/2010/main" val="18918061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7929"/>
            <a:ext cx="4569143" cy="6858000"/>
          </a:xfrm>
          <a:prstGeom prst="rect">
            <a:avLst/>
          </a:prstGeom>
        </p:spPr>
      </p:pic>
      <p:sp>
        <p:nvSpPr>
          <p:cNvPr id="4" name="TextBox 3"/>
          <p:cNvSpPr txBox="1"/>
          <p:nvPr/>
        </p:nvSpPr>
        <p:spPr>
          <a:xfrm>
            <a:off x="304800" y="1905000"/>
            <a:ext cx="3352800" cy="646331"/>
          </a:xfrm>
          <a:prstGeom prst="rect">
            <a:avLst/>
          </a:prstGeom>
          <a:noFill/>
        </p:spPr>
        <p:txBody>
          <a:bodyPr wrap="square" rtlCol="0">
            <a:spAutoFit/>
          </a:bodyPr>
          <a:lstStyle/>
          <a:p>
            <a:r>
              <a:rPr lang="en-US" dirty="0" smtClean="0"/>
              <a:t>Grand Reception Room - State Apartments, WINDSOR CASTLE </a:t>
            </a:r>
            <a:endParaRPr lang="en-US" dirty="0"/>
          </a:p>
        </p:txBody>
      </p:sp>
    </p:spTree>
    <p:extLst>
      <p:ext uri="{BB962C8B-B14F-4D97-AF65-F5344CB8AC3E}">
        <p14:creationId xmlns:p14="http://schemas.microsoft.com/office/powerpoint/2010/main" val="273115763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791200"/>
            <a:ext cx="7620000" cy="369332"/>
          </a:xfrm>
          <a:prstGeom prst="rect">
            <a:avLst/>
          </a:prstGeom>
          <a:noFill/>
        </p:spPr>
        <p:txBody>
          <a:bodyPr wrap="square" rtlCol="0">
            <a:spAutoFit/>
          </a:bodyPr>
          <a:lstStyle/>
          <a:p>
            <a:r>
              <a:rPr lang="en-US" dirty="0" smtClean="0"/>
              <a:t>The Waterloo Chamber -  State Apartments, WINDSOR CASTLE  </a:t>
            </a:r>
            <a:endParaRPr lang="en-US" dirty="0"/>
          </a:p>
        </p:txBody>
      </p:sp>
    </p:spTree>
    <p:extLst>
      <p:ext uri="{BB962C8B-B14F-4D97-AF65-F5344CB8AC3E}">
        <p14:creationId xmlns:p14="http://schemas.microsoft.com/office/powerpoint/2010/main" val="260896640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929"/>
            <a:ext cx="4569143" cy="6858000"/>
          </a:xfrm>
          <a:prstGeom prst="rect">
            <a:avLst/>
          </a:prstGeom>
        </p:spPr>
      </p:pic>
      <p:sp>
        <p:nvSpPr>
          <p:cNvPr id="3" name="TextBox 2"/>
          <p:cNvSpPr txBox="1"/>
          <p:nvPr/>
        </p:nvSpPr>
        <p:spPr>
          <a:xfrm>
            <a:off x="152400" y="2209800"/>
            <a:ext cx="3200400" cy="646331"/>
          </a:xfrm>
          <a:prstGeom prst="rect">
            <a:avLst/>
          </a:prstGeom>
          <a:noFill/>
        </p:spPr>
        <p:txBody>
          <a:bodyPr wrap="square" rtlCol="0">
            <a:spAutoFit/>
          </a:bodyPr>
          <a:lstStyle/>
          <a:p>
            <a:r>
              <a:rPr lang="en-US" dirty="0" smtClean="0"/>
              <a:t>Queen’s Drawing Room - State Apartments, WINDSOR CASTLE </a:t>
            </a:r>
            <a:endParaRPr lang="en-US" dirty="0"/>
          </a:p>
        </p:txBody>
      </p:sp>
    </p:spTree>
    <p:extLst>
      <p:ext uri="{BB962C8B-B14F-4D97-AF65-F5344CB8AC3E}">
        <p14:creationId xmlns:p14="http://schemas.microsoft.com/office/powerpoint/2010/main" val="84951366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1143000" y="5638800"/>
            <a:ext cx="7086600" cy="369332"/>
          </a:xfrm>
          <a:prstGeom prst="rect">
            <a:avLst/>
          </a:prstGeom>
          <a:noFill/>
        </p:spPr>
        <p:txBody>
          <a:bodyPr wrap="square" rtlCol="0">
            <a:spAutoFit/>
          </a:bodyPr>
          <a:lstStyle/>
          <a:p>
            <a:r>
              <a:rPr lang="en-US" dirty="0" smtClean="0"/>
              <a:t>2. </a:t>
            </a:r>
            <a:r>
              <a:rPr lang="en-US" dirty="0"/>
              <a:t>WINDSOR </a:t>
            </a:r>
            <a:r>
              <a:rPr lang="en-US" dirty="0" smtClean="0"/>
              <a:t>CASTLE – The Waterloo Chamber</a:t>
            </a:r>
            <a:endParaRPr lang="en-US" dirty="0"/>
          </a:p>
        </p:txBody>
      </p:sp>
    </p:spTree>
    <p:extLst>
      <p:ext uri="{BB962C8B-B14F-4D97-AF65-F5344CB8AC3E}">
        <p14:creationId xmlns:p14="http://schemas.microsoft.com/office/powerpoint/2010/main" val="421130960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228600" y="1981200"/>
            <a:ext cx="3200400" cy="646331"/>
          </a:xfrm>
          <a:prstGeom prst="rect">
            <a:avLst/>
          </a:prstGeom>
          <a:noFill/>
        </p:spPr>
        <p:txBody>
          <a:bodyPr wrap="square" rtlCol="0">
            <a:spAutoFit/>
          </a:bodyPr>
          <a:lstStyle/>
          <a:p>
            <a:r>
              <a:rPr lang="en-US" dirty="0" smtClean="0"/>
              <a:t>King’s Dining Room - State Apartments, WINDSOR CASTLE </a:t>
            </a:r>
            <a:endParaRPr lang="en-US" dirty="0"/>
          </a:p>
        </p:txBody>
      </p:sp>
    </p:spTree>
    <p:extLst>
      <p:ext uri="{BB962C8B-B14F-4D97-AF65-F5344CB8AC3E}">
        <p14:creationId xmlns:p14="http://schemas.microsoft.com/office/powerpoint/2010/main" val="292505095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4" name="TextBox 3"/>
          <p:cNvSpPr txBox="1"/>
          <p:nvPr/>
        </p:nvSpPr>
        <p:spPr>
          <a:xfrm>
            <a:off x="228600" y="1752600"/>
            <a:ext cx="3505200" cy="646331"/>
          </a:xfrm>
          <a:prstGeom prst="rect">
            <a:avLst/>
          </a:prstGeom>
          <a:noFill/>
        </p:spPr>
        <p:txBody>
          <a:bodyPr wrap="square" rtlCol="0">
            <a:spAutoFit/>
          </a:bodyPr>
          <a:lstStyle/>
          <a:p>
            <a:r>
              <a:rPr lang="en-US" dirty="0" smtClean="0"/>
              <a:t>Grand Vestibule - State Apartments, WINDSOR CASTLE </a:t>
            </a:r>
            <a:endParaRPr lang="en-US" dirty="0"/>
          </a:p>
        </p:txBody>
      </p:sp>
    </p:spTree>
    <p:extLst>
      <p:ext uri="{BB962C8B-B14F-4D97-AF65-F5344CB8AC3E}">
        <p14:creationId xmlns:p14="http://schemas.microsoft.com/office/powerpoint/2010/main" val="272421502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09600" y="5638800"/>
            <a:ext cx="8077200" cy="369332"/>
          </a:xfrm>
          <a:prstGeom prst="rect">
            <a:avLst/>
          </a:prstGeom>
          <a:noFill/>
        </p:spPr>
        <p:txBody>
          <a:bodyPr wrap="square" rtlCol="0">
            <a:spAutoFit/>
          </a:bodyPr>
          <a:lstStyle/>
          <a:p>
            <a:r>
              <a:rPr lang="en-US" dirty="0" smtClean="0"/>
              <a:t>Queen’s Presence Chamber - State Apartments, WINDSOR CASTLE  </a:t>
            </a:r>
            <a:endParaRPr lang="en-US" dirty="0"/>
          </a:p>
        </p:txBody>
      </p:sp>
    </p:spTree>
    <p:extLst>
      <p:ext uri="{BB962C8B-B14F-4D97-AF65-F5344CB8AC3E}">
        <p14:creationId xmlns:p14="http://schemas.microsoft.com/office/powerpoint/2010/main" val="36588925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486400"/>
            <a:ext cx="6629400" cy="369332"/>
          </a:xfrm>
          <a:prstGeom prst="rect">
            <a:avLst/>
          </a:prstGeom>
          <a:noFill/>
        </p:spPr>
        <p:txBody>
          <a:bodyPr wrap="square" rtlCol="0">
            <a:spAutoFit/>
          </a:bodyPr>
          <a:lstStyle/>
          <a:p>
            <a:r>
              <a:rPr lang="en-US" dirty="0" smtClean="0"/>
              <a:t>Queen’s Ballroom - State Apartments, WINDSOR CASTLE </a:t>
            </a:r>
            <a:endParaRPr lang="en-US" dirty="0"/>
          </a:p>
        </p:txBody>
      </p:sp>
    </p:spTree>
    <p:extLst>
      <p:ext uri="{BB962C8B-B14F-4D97-AF65-F5344CB8AC3E}">
        <p14:creationId xmlns:p14="http://schemas.microsoft.com/office/powerpoint/2010/main" val="191066284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228600" y="2133600"/>
            <a:ext cx="3200400" cy="646331"/>
          </a:xfrm>
          <a:prstGeom prst="rect">
            <a:avLst/>
          </a:prstGeom>
          <a:noFill/>
        </p:spPr>
        <p:txBody>
          <a:bodyPr wrap="square" rtlCol="0">
            <a:spAutoFit/>
          </a:bodyPr>
          <a:lstStyle/>
          <a:p>
            <a:r>
              <a:rPr lang="en-US" dirty="0" smtClean="0"/>
              <a:t>Grand Staircase - State Apartments, WINDSOR CASTLE  </a:t>
            </a:r>
            <a:endParaRPr lang="en-US" dirty="0"/>
          </a:p>
        </p:txBody>
      </p:sp>
    </p:spTree>
    <p:extLst>
      <p:ext uri="{BB962C8B-B14F-4D97-AF65-F5344CB8AC3E}">
        <p14:creationId xmlns:p14="http://schemas.microsoft.com/office/powerpoint/2010/main" val="366581479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24" y="304800"/>
            <a:ext cx="7315200" cy="4873752"/>
          </a:xfrm>
          <a:prstGeom prst="rect">
            <a:avLst/>
          </a:prstGeom>
        </p:spPr>
      </p:pic>
      <p:sp>
        <p:nvSpPr>
          <p:cNvPr id="3" name="TextBox 2"/>
          <p:cNvSpPr txBox="1"/>
          <p:nvPr/>
        </p:nvSpPr>
        <p:spPr>
          <a:xfrm>
            <a:off x="883024" y="5410200"/>
            <a:ext cx="7651376" cy="369332"/>
          </a:xfrm>
          <a:prstGeom prst="rect">
            <a:avLst/>
          </a:prstGeom>
          <a:noFill/>
        </p:spPr>
        <p:txBody>
          <a:bodyPr wrap="square" rtlCol="0">
            <a:spAutoFit/>
          </a:bodyPr>
          <a:lstStyle/>
          <a:p>
            <a:r>
              <a:rPr lang="en-US" dirty="0" smtClean="0"/>
              <a:t>1. The Glass Coach – THE ROYAL MEWS, Buckingham Palace</a:t>
            </a:r>
            <a:endParaRPr lang="en-US" dirty="0"/>
          </a:p>
        </p:txBody>
      </p:sp>
    </p:spTree>
    <p:extLst>
      <p:ext uri="{BB962C8B-B14F-4D97-AF65-F5344CB8AC3E}">
        <p14:creationId xmlns:p14="http://schemas.microsoft.com/office/powerpoint/2010/main" val="399712398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315200" cy="369332"/>
          </a:xfrm>
          <a:prstGeom prst="rect">
            <a:avLst/>
          </a:prstGeom>
          <a:noFill/>
        </p:spPr>
        <p:txBody>
          <a:bodyPr wrap="square" rtlCol="0">
            <a:spAutoFit/>
          </a:bodyPr>
          <a:lstStyle/>
          <a:p>
            <a:r>
              <a:rPr lang="en-US" dirty="0" smtClean="0"/>
              <a:t>2. Sottish State Coach - THE ROYAL MEWS, Buckingham Palace </a:t>
            </a:r>
            <a:endParaRPr lang="en-US" dirty="0"/>
          </a:p>
        </p:txBody>
      </p:sp>
    </p:spTree>
    <p:extLst>
      <p:ext uri="{BB962C8B-B14F-4D97-AF65-F5344CB8AC3E}">
        <p14:creationId xmlns:p14="http://schemas.microsoft.com/office/powerpoint/2010/main" val="8911012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3" y="381000"/>
            <a:ext cx="7315200" cy="4873752"/>
          </a:xfrm>
          <a:prstGeom prst="rect">
            <a:avLst/>
          </a:prstGeom>
        </p:spPr>
      </p:pic>
      <p:sp>
        <p:nvSpPr>
          <p:cNvPr id="3" name="TextBox 2"/>
          <p:cNvSpPr txBox="1"/>
          <p:nvPr/>
        </p:nvSpPr>
        <p:spPr>
          <a:xfrm>
            <a:off x="990600" y="5715000"/>
            <a:ext cx="7467600" cy="369332"/>
          </a:xfrm>
          <a:prstGeom prst="rect">
            <a:avLst/>
          </a:prstGeom>
          <a:noFill/>
        </p:spPr>
        <p:txBody>
          <a:bodyPr wrap="square" rtlCol="0">
            <a:spAutoFit/>
          </a:bodyPr>
          <a:lstStyle/>
          <a:p>
            <a:r>
              <a:rPr lang="en-US" dirty="0" smtClean="0"/>
              <a:t>3. Irish State Coach - THE ROYAL MEWS, Buckingham Palace </a:t>
            </a:r>
            <a:endParaRPr lang="en-US" dirty="0"/>
          </a:p>
        </p:txBody>
      </p:sp>
    </p:spTree>
    <p:extLst>
      <p:ext uri="{BB962C8B-B14F-4D97-AF65-F5344CB8AC3E}">
        <p14:creationId xmlns:p14="http://schemas.microsoft.com/office/powerpoint/2010/main" val="350894942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533400"/>
            <a:ext cx="7315200" cy="4873752"/>
          </a:xfrm>
          <a:prstGeom prst="rect">
            <a:avLst/>
          </a:prstGeom>
        </p:spPr>
      </p:pic>
      <p:sp>
        <p:nvSpPr>
          <p:cNvPr id="3" name="TextBox 2"/>
          <p:cNvSpPr txBox="1"/>
          <p:nvPr/>
        </p:nvSpPr>
        <p:spPr>
          <a:xfrm>
            <a:off x="1066800" y="5638800"/>
            <a:ext cx="7185212" cy="369332"/>
          </a:xfrm>
          <a:prstGeom prst="rect">
            <a:avLst/>
          </a:prstGeom>
          <a:noFill/>
        </p:spPr>
        <p:txBody>
          <a:bodyPr wrap="square" rtlCol="0">
            <a:spAutoFit/>
          </a:bodyPr>
          <a:lstStyle/>
          <a:p>
            <a:r>
              <a:rPr lang="en-US" dirty="0" smtClean="0"/>
              <a:t>4. The Gold Coach - THE ROYAL MEWS, Buckingham Palace </a:t>
            </a:r>
            <a:endParaRPr lang="en-US" dirty="0"/>
          </a:p>
        </p:txBody>
      </p:sp>
    </p:spTree>
    <p:extLst>
      <p:ext uri="{BB962C8B-B14F-4D97-AF65-F5344CB8AC3E}">
        <p14:creationId xmlns:p14="http://schemas.microsoft.com/office/powerpoint/2010/main" val="13123001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066800" y="5486400"/>
            <a:ext cx="7391400" cy="369332"/>
          </a:xfrm>
          <a:prstGeom prst="rect">
            <a:avLst/>
          </a:prstGeom>
          <a:noFill/>
        </p:spPr>
        <p:txBody>
          <a:bodyPr wrap="square" rtlCol="0">
            <a:spAutoFit/>
          </a:bodyPr>
          <a:lstStyle/>
          <a:p>
            <a:r>
              <a:rPr lang="en-US" dirty="0" smtClean="0"/>
              <a:t>5. Queen Alexandra’s State Coach - THE ROYAL MEWS, Buckingham Palace </a:t>
            </a:r>
            <a:endParaRPr lang="en-US" dirty="0"/>
          </a:p>
        </p:txBody>
      </p:sp>
    </p:spTree>
    <p:extLst>
      <p:ext uri="{BB962C8B-B14F-4D97-AF65-F5344CB8AC3E}">
        <p14:creationId xmlns:p14="http://schemas.microsoft.com/office/powerpoint/2010/main" val="3768700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143000" y="5638800"/>
            <a:ext cx="7239000" cy="369332"/>
          </a:xfrm>
          <a:prstGeom prst="rect">
            <a:avLst/>
          </a:prstGeom>
          <a:noFill/>
        </p:spPr>
        <p:txBody>
          <a:bodyPr wrap="square" rtlCol="0">
            <a:spAutoFit/>
          </a:bodyPr>
          <a:lstStyle/>
          <a:p>
            <a:r>
              <a:rPr lang="en-US" dirty="0" smtClean="0"/>
              <a:t>3. </a:t>
            </a:r>
            <a:r>
              <a:rPr lang="en-US" dirty="0"/>
              <a:t>WINDSOR CASTLE </a:t>
            </a:r>
            <a:r>
              <a:rPr lang="en-US" dirty="0" smtClean="0"/>
              <a:t>- The Garter Throne Room</a:t>
            </a:r>
            <a:endParaRPr lang="en-US" dirty="0"/>
          </a:p>
        </p:txBody>
      </p:sp>
    </p:spTree>
    <p:extLst>
      <p:ext uri="{BB962C8B-B14F-4D97-AF65-F5344CB8AC3E}">
        <p14:creationId xmlns:p14="http://schemas.microsoft.com/office/powerpoint/2010/main" val="33575607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715000"/>
            <a:ext cx="7467600" cy="369332"/>
          </a:xfrm>
          <a:prstGeom prst="rect">
            <a:avLst/>
          </a:prstGeom>
          <a:noFill/>
        </p:spPr>
        <p:txBody>
          <a:bodyPr wrap="square" rtlCol="0">
            <a:spAutoFit/>
          </a:bodyPr>
          <a:lstStyle/>
          <a:p>
            <a:r>
              <a:rPr lang="en-US" dirty="0" smtClean="0"/>
              <a:t>6. 1902 State Landau - THE ROYAL MEWS, Buckingham Palace </a:t>
            </a:r>
            <a:endParaRPr lang="en-US" dirty="0"/>
          </a:p>
        </p:txBody>
      </p:sp>
    </p:spTree>
    <p:extLst>
      <p:ext uri="{BB962C8B-B14F-4D97-AF65-F5344CB8AC3E}">
        <p14:creationId xmlns:p14="http://schemas.microsoft.com/office/powerpoint/2010/main" val="242433139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066800" y="5715000"/>
            <a:ext cx="7315200" cy="369332"/>
          </a:xfrm>
          <a:prstGeom prst="rect">
            <a:avLst/>
          </a:prstGeom>
          <a:noFill/>
        </p:spPr>
        <p:txBody>
          <a:bodyPr wrap="square" rtlCol="0">
            <a:spAutoFit/>
          </a:bodyPr>
          <a:lstStyle/>
          <a:p>
            <a:r>
              <a:rPr lang="en-US" dirty="0" smtClean="0"/>
              <a:t>1. The 5 State Rolls Royces - THE ROYAL MEWS, Buckingham Palace </a:t>
            </a:r>
            <a:endParaRPr lang="en-US" dirty="0"/>
          </a:p>
        </p:txBody>
      </p:sp>
    </p:spTree>
    <p:extLst>
      <p:ext uri="{BB962C8B-B14F-4D97-AF65-F5344CB8AC3E}">
        <p14:creationId xmlns:p14="http://schemas.microsoft.com/office/powerpoint/2010/main" val="63109650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638800"/>
            <a:ext cx="7924800" cy="646331"/>
          </a:xfrm>
          <a:prstGeom prst="rect">
            <a:avLst/>
          </a:prstGeom>
          <a:noFill/>
        </p:spPr>
        <p:txBody>
          <a:bodyPr wrap="square" rtlCol="0">
            <a:spAutoFit/>
          </a:bodyPr>
          <a:lstStyle/>
          <a:p>
            <a:r>
              <a:rPr lang="en-US" dirty="0" smtClean="0"/>
              <a:t>2. 1902 State Landau – Prince of Wales’s Wedding, 1981 - THE ROYAL MEWS, Buckingham Palace </a:t>
            </a:r>
            <a:endParaRPr lang="en-US" dirty="0"/>
          </a:p>
        </p:txBody>
      </p:sp>
    </p:spTree>
    <p:extLst>
      <p:ext uri="{BB962C8B-B14F-4D97-AF65-F5344CB8AC3E}">
        <p14:creationId xmlns:p14="http://schemas.microsoft.com/office/powerpoint/2010/main" val="14507742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4" name="TextBox 3"/>
          <p:cNvSpPr txBox="1"/>
          <p:nvPr/>
        </p:nvSpPr>
        <p:spPr>
          <a:xfrm>
            <a:off x="685800" y="5562600"/>
            <a:ext cx="7924800" cy="369332"/>
          </a:xfrm>
          <a:prstGeom prst="rect">
            <a:avLst/>
          </a:prstGeom>
          <a:noFill/>
        </p:spPr>
        <p:txBody>
          <a:bodyPr wrap="square" rtlCol="0">
            <a:spAutoFit/>
          </a:bodyPr>
          <a:lstStyle/>
          <a:p>
            <a:r>
              <a:rPr lang="en-US" dirty="0" smtClean="0"/>
              <a:t>3. Semi-State Landau - THE ROYAL MEWS, Buckingham Palace </a:t>
            </a:r>
            <a:endParaRPr lang="en-US" dirty="0"/>
          </a:p>
        </p:txBody>
      </p:sp>
    </p:spTree>
    <p:extLst>
      <p:ext uri="{BB962C8B-B14F-4D97-AF65-F5344CB8AC3E}">
        <p14:creationId xmlns:p14="http://schemas.microsoft.com/office/powerpoint/2010/main" val="320663934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486400"/>
            <a:ext cx="7391400" cy="369332"/>
          </a:xfrm>
          <a:prstGeom prst="rect">
            <a:avLst/>
          </a:prstGeom>
          <a:noFill/>
        </p:spPr>
        <p:txBody>
          <a:bodyPr wrap="square" rtlCol="0">
            <a:spAutoFit/>
          </a:bodyPr>
          <a:lstStyle/>
          <a:p>
            <a:r>
              <a:rPr lang="en-US" dirty="0" smtClean="0"/>
              <a:t>4. Ascot Landau with Horses - THE ROYAL MEWS, Buckingham Palace </a:t>
            </a:r>
            <a:endParaRPr lang="en-US" dirty="0"/>
          </a:p>
        </p:txBody>
      </p:sp>
    </p:spTree>
    <p:extLst>
      <p:ext uri="{BB962C8B-B14F-4D97-AF65-F5344CB8AC3E}">
        <p14:creationId xmlns:p14="http://schemas.microsoft.com/office/powerpoint/2010/main" val="33990436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715000"/>
            <a:ext cx="7772400" cy="369332"/>
          </a:xfrm>
          <a:prstGeom prst="rect">
            <a:avLst/>
          </a:prstGeom>
          <a:noFill/>
        </p:spPr>
        <p:txBody>
          <a:bodyPr wrap="square" rtlCol="0">
            <a:spAutoFit/>
          </a:bodyPr>
          <a:lstStyle/>
          <a:p>
            <a:r>
              <a:rPr lang="en-US" dirty="0" smtClean="0"/>
              <a:t>5. Home Bred Bay Carriage Horses - THE ROYAL MEWS, Buckingham Palace </a:t>
            </a:r>
            <a:endParaRPr lang="en-US" dirty="0"/>
          </a:p>
        </p:txBody>
      </p:sp>
    </p:spTree>
    <p:extLst>
      <p:ext uri="{BB962C8B-B14F-4D97-AF65-F5344CB8AC3E}">
        <p14:creationId xmlns:p14="http://schemas.microsoft.com/office/powerpoint/2010/main" val="27519233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8" y="524435"/>
            <a:ext cx="7315200" cy="4873752"/>
          </a:xfrm>
          <a:prstGeom prst="rect">
            <a:avLst/>
          </a:prstGeom>
        </p:spPr>
      </p:pic>
      <p:sp>
        <p:nvSpPr>
          <p:cNvPr id="4" name="TextBox 3"/>
          <p:cNvSpPr txBox="1"/>
          <p:nvPr/>
        </p:nvSpPr>
        <p:spPr>
          <a:xfrm>
            <a:off x="838200" y="5562600"/>
            <a:ext cx="7696200" cy="369332"/>
          </a:xfrm>
          <a:prstGeom prst="rect">
            <a:avLst/>
          </a:prstGeom>
          <a:noFill/>
        </p:spPr>
        <p:txBody>
          <a:bodyPr wrap="square" rtlCol="0">
            <a:spAutoFit/>
          </a:bodyPr>
          <a:lstStyle/>
          <a:p>
            <a:r>
              <a:rPr lang="en-US" dirty="0" smtClean="0"/>
              <a:t>6. Gold State Coach Front View - THE ROYAL MEWS, Buckingham Palace </a:t>
            </a:r>
            <a:endParaRPr lang="en-US" dirty="0"/>
          </a:p>
        </p:txBody>
      </p:sp>
    </p:spTree>
    <p:extLst>
      <p:ext uri="{BB962C8B-B14F-4D97-AF65-F5344CB8AC3E}">
        <p14:creationId xmlns:p14="http://schemas.microsoft.com/office/powerpoint/2010/main" val="365742218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4569143" cy="6858000"/>
          </a:xfrm>
          <a:prstGeom prst="rect">
            <a:avLst/>
          </a:prstGeom>
        </p:spPr>
      </p:pic>
      <p:sp>
        <p:nvSpPr>
          <p:cNvPr id="3" name="TextBox 2"/>
          <p:cNvSpPr txBox="1"/>
          <p:nvPr/>
        </p:nvSpPr>
        <p:spPr>
          <a:xfrm>
            <a:off x="0" y="2514600"/>
            <a:ext cx="3581400" cy="646331"/>
          </a:xfrm>
          <a:prstGeom prst="rect">
            <a:avLst/>
          </a:prstGeom>
          <a:noFill/>
        </p:spPr>
        <p:txBody>
          <a:bodyPr wrap="square" rtlCol="0">
            <a:spAutoFit/>
          </a:bodyPr>
          <a:lstStyle/>
          <a:p>
            <a:r>
              <a:rPr lang="en-US" dirty="0" smtClean="0"/>
              <a:t>13. H.M.S. VICTORY, Close up Bow View</a:t>
            </a:r>
            <a:endParaRPr lang="en-US" dirty="0"/>
          </a:p>
        </p:txBody>
      </p:sp>
    </p:spTree>
    <p:extLst>
      <p:ext uri="{BB962C8B-B14F-4D97-AF65-F5344CB8AC3E}">
        <p14:creationId xmlns:p14="http://schemas.microsoft.com/office/powerpoint/2010/main" val="376374640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1066800" y="5562600"/>
            <a:ext cx="7467600" cy="369332"/>
          </a:xfrm>
          <a:prstGeom prst="rect">
            <a:avLst/>
          </a:prstGeom>
          <a:noFill/>
        </p:spPr>
        <p:txBody>
          <a:bodyPr wrap="square" rtlCol="0">
            <a:spAutoFit/>
          </a:bodyPr>
          <a:lstStyle/>
          <a:p>
            <a:r>
              <a:rPr lang="en-US" dirty="0" smtClean="0"/>
              <a:t>18. H.M.S. VICTORY Great Cabin</a:t>
            </a:r>
            <a:endParaRPr lang="en-US" dirty="0"/>
          </a:p>
        </p:txBody>
      </p:sp>
    </p:spTree>
    <p:extLst>
      <p:ext uri="{BB962C8B-B14F-4D97-AF65-F5344CB8AC3E}">
        <p14:creationId xmlns:p14="http://schemas.microsoft.com/office/powerpoint/2010/main" val="376630338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71" y="457200"/>
            <a:ext cx="7315200" cy="4873752"/>
          </a:xfrm>
          <a:prstGeom prst="rect">
            <a:avLst/>
          </a:prstGeom>
        </p:spPr>
      </p:pic>
      <p:sp>
        <p:nvSpPr>
          <p:cNvPr id="3" name="TextBox 2"/>
          <p:cNvSpPr txBox="1"/>
          <p:nvPr/>
        </p:nvSpPr>
        <p:spPr>
          <a:xfrm>
            <a:off x="762000" y="5638800"/>
            <a:ext cx="7620000" cy="369332"/>
          </a:xfrm>
          <a:prstGeom prst="rect">
            <a:avLst/>
          </a:prstGeom>
          <a:noFill/>
        </p:spPr>
        <p:txBody>
          <a:bodyPr wrap="square" rtlCol="0">
            <a:spAutoFit/>
          </a:bodyPr>
          <a:lstStyle/>
          <a:p>
            <a:r>
              <a:rPr lang="en-US" dirty="0" smtClean="0"/>
              <a:t>21. H.M.S. VICTORY Nelson’s Cot</a:t>
            </a:r>
            <a:endParaRPr lang="en-US" dirty="0"/>
          </a:p>
        </p:txBody>
      </p:sp>
    </p:spTree>
    <p:extLst>
      <p:ext uri="{BB962C8B-B14F-4D97-AF65-F5344CB8AC3E}">
        <p14:creationId xmlns:p14="http://schemas.microsoft.com/office/powerpoint/2010/main" val="150835760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4235"/>
            <a:ext cx="4569143" cy="6858000"/>
          </a:xfrm>
          <a:prstGeom prst="rect">
            <a:avLst/>
          </a:prstGeom>
        </p:spPr>
      </p:pic>
      <p:sp>
        <p:nvSpPr>
          <p:cNvPr id="3" name="TextBox 2"/>
          <p:cNvSpPr txBox="1"/>
          <p:nvPr/>
        </p:nvSpPr>
        <p:spPr>
          <a:xfrm>
            <a:off x="152400" y="2057400"/>
            <a:ext cx="3505200" cy="646331"/>
          </a:xfrm>
          <a:prstGeom prst="rect">
            <a:avLst/>
          </a:prstGeom>
          <a:noFill/>
        </p:spPr>
        <p:txBody>
          <a:bodyPr wrap="square" rtlCol="0">
            <a:spAutoFit/>
          </a:bodyPr>
          <a:lstStyle/>
          <a:p>
            <a:r>
              <a:rPr lang="en-US" dirty="0" smtClean="0"/>
              <a:t>4.</a:t>
            </a:r>
            <a:r>
              <a:rPr lang="en-US" dirty="0"/>
              <a:t> WINDSOR </a:t>
            </a:r>
            <a:r>
              <a:rPr lang="en-US" dirty="0" smtClean="0"/>
              <a:t>CASTLE – The Grand Reception Room </a:t>
            </a:r>
            <a:endParaRPr lang="en-US" dirty="0"/>
          </a:p>
        </p:txBody>
      </p:sp>
    </p:spTree>
    <p:extLst>
      <p:ext uri="{BB962C8B-B14F-4D97-AF65-F5344CB8AC3E}">
        <p14:creationId xmlns:p14="http://schemas.microsoft.com/office/powerpoint/2010/main" val="344332000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4569143" cy="6858000"/>
          </a:xfrm>
          <a:prstGeom prst="rect">
            <a:avLst/>
          </a:prstGeom>
        </p:spPr>
      </p:pic>
      <p:sp>
        <p:nvSpPr>
          <p:cNvPr id="4" name="TextBox 3"/>
          <p:cNvSpPr txBox="1"/>
          <p:nvPr/>
        </p:nvSpPr>
        <p:spPr>
          <a:xfrm>
            <a:off x="76200" y="2743200"/>
            <a:ext cx="3276600" cy="646331"/>
          </a:xfrm>
          <a:prstGeom prst="rect">
            <a:avLst/>
          </a:prstGeom>
          <a:noFill/>
        </p:spPr>
        <p:txBody>
          <a:bodyPr wrap="square" rtlCol="0">
            <a:spAutoFit/>
          </a:bodyPr>
          <a:lstStyle/>
          <a:p>
            <a:r>
              <a:rPr lang="en-US" dirty="0" smtClean="0"/>
              <a:t>H.M.S. VICTORY View from forward</a:t>
            </a:r>
            <a:endParaRPr lang="en-US" dirty="0"/>
          </a:p>
        </p:txBody>
      </p:sp>
    </p:spTree>
    <p:extLst>
      <p:ext uri="{BB962C8B-B14F-4D97-AF65-F5344CB8AC3E}">
        <p14:creationId xmlns:p14="http://schemas.microsoft.com/office/powerpoint/2010/main" val="321255336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304800" y="2743200"/>
            <a:ext cx="3581400" cy="646331"/>
          </a:xfrm>
          <a:prstGeom prst="rect">
            <a:avLst/>
          </a:prstGeom>
          <a:noFill/>
        </p:spPr>
        <p:txBody>
          <a:bodyPr wrap="square" rtlCol="0">
            <a:spAutoFit/>
          </a:bodyPr>
          <a:lstStyle/>
          <a:p>
            <a:r>
              <a:rPr lang="en-US" dirty="0" smtClean="0"/>
              <a:t>H.M.S.VICTORY Lord Nelson’s Famous Signal (England Expects….)</a:t>
            </a:r>
            <a:endParaRPr lang="en-US" dirty="0"/>
          </a:p>
        </p:txBody>
      </p:sp>
    </p:spTree>
    <p:extLst>
      <p:ext uri="{BB962C8B-B14F-4D97-AF65-F5344CB8AC3E}">
        <p14:creationId xmlns:p14="http://schemas.microsoft.com/office/powerpoint/2010/main" val="121430712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924800" cy="369332"/>
          </a:xfrm>
          <a:prstGeom prst="rect">
            <a:avLst/>
          </a:prstGeom>
          <a:noFill/>
        </p:spPr>
        <p:txBody>
          <a:bodyPr wrap="square" rtlCol="0">
            <a:spAutoFit/>
          </a:bodyPr>
          <a:lstStyle/>
          <a:p>
            <a:r>
              <a:rPr lang="en-US" dirty="0" smtClean="0"/>
              <a:t>H.M.S. VICTORY  Dressed Overall</a:t>
            </a:r>
            <a:endParaRPr lang="en-US" dirty="0"/>
          </a:p>
        </p:txBody>
      </p:sp>
    </p:spTree>
    <p:extLst>
      <p:ext uri="{BB962C8B-B14F-4D97-AF65-F5344CB8AC3E}">
        <p14:creationId xmlns:p14="http://schemas.microsoft.com/office/powerpoint/2010/main" val="58465072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09800"/>
            <a:ext cx="6781800" cy="769441"/>
          </a:xfrm>
          <a:prstGeom prst="rect">
            <a:avLst/>
          </a:prstGeom>
          <a:noFill/>
        </p:spPr>
        <p:txBody>
          <a:bodyPr wrap="square" rtlCol="0">
            <a:spAutoFit/>
          </a:bodyPr>
          <a:lstStyle/>
          <a:p>
            <a:r>
              <a:rPr lang="en-US" sz="4400" dirty="0" smtClean="0"/>
              <a:t>END OF SLIDE BOX 4</a:t>
            </a:r>
            <a:endParaRPr lang="en-US" sz="4400" dirty="0"/>
          </a:p>
        </p:txBody>
      </p:sp>
    </p:spTree>
    <p:extLst>
      <p:ext uri="{BB962C8B-B14F-4D97-AF65-F5344CB8AC3E}">
        <p14:creationId xmlns:p14="http://schemas.microsoft.com/office/powerpoint/2010/main" val="112095501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4569143" cy="6858000"/>
          </a:xfrm>
          <a:prstGeom prst="rect">
            <a:avLst/>
          </a:prstGeom>
        </p:spPr>
      </p:pic>
      <p:sp>
        <p:nvSpPr>
          <p:cNvPr id="3" name="TextBox 2"/>
          <p:cNvSpPr txBox="1"/>
          <p:nvPr/>
        </p:nvSpPr>
        <p:spPr>
          <a:xfrm>
            <a:off x="152400" y="2209800"/>
            <a:ext cx="3276600" cy="646331"/>
          </a:xfrm>
          <a:prstGeom prst="rect">
            <a:avLst/>
          </a:prstGeom>
          <a:noFill/>
        </p:spPr>
        <p:txBody>
          <a:bodyPr wrap="square" rtlCol="0">
            <a:spAutoFit/>
          </a:bodyPr>
          <a:lstStyle/>
          <a:p>
            <a:r>
              <a:rPr lang="en-US" dirty="0" smtClean="0"/>
              <a:t>5.</a:t>
            </a:r>
            <a:r>
              <a:rPr lang="en-US" dirty="0"/>
              <a:t> WINDSOR </a:t>
            </a:r>
            <a:r>
              <a:rPr lang="en-US" dirty="0" smtClean="0"/>
              <a:t>CASTLE – St. George’s Hall </a:t>
            </a:r>
            <a:endParaRPr lang="en-US" dirty="0"/>
          </a:p>
        </p:txBody>
      </p:sp>
    </p:spTree>
    <p:extLst>
      <p:ext uri="{BB962C8B-B14F-4D97-AF65-F5344CB8AC3E}">
        <p14:creationId xmlns:p14="http://schemas.microsoft.com/office/powerpoint/2010/main" val="346336410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4569143" cy="6858000"/>
          </a:xfrm>
          <a:prstGeom prst="rect">
            <a:avLst/>
          </a:prstGeom>
        </p:spPr>
      </p:pic>
      <p:sp>
        <p:nvSpPr>
          <p:cNvPr id="4" name="TextBox 3"/>
          <p:cNvSpPr txBox="1"/>
          <p:nvPr/>
        </p:nvSpPr>
        <p:spPr>
          <a:xfrm>
            <a:off x="152400" y="2362200"/>
            <a:ext cx="3429000" cy="646331"/>
          </a:xfrm>
          <a:prstGeom prst="rect">
            <a:avLst/>
          </a:prstGeom>
          <a:noFill/>
        </p:spPr>
        <p:txBody>
          <a:bodyPr wrap="square" rtlCol="0">
            <a:spAutoFit/>
          </a:bodyPr>
          <a:lstStyle/>
          <a:p>
            <a:r>
              <a:rPr lang="en-US" dirty="0" smtClean="0"/>
              <a:t>6. </a:t>
            </a:r>
            <a:r>
              <a:rPr lang="en-US" dirty="0"/>
              <a:t>WINDSOR </a:t>
            </a:r>
            <a:r>
              <a:rPr lang="en-US" dirty="0" smtClean="0"/>
              <a:t>CASTLE – The Queen’s Guard Chamber</a:t>
            </a:r>
            <a:endParaRPr lang="en-US" dirty="0"/>
          </a:p>
        </p:txBody>
      </p:sp>
    </p:spTree>
    <p:extLst>
      <p:ext uri="{BB962C8B-B14F-4D97-AF65-F5344CB8AC3E}">
        <p14:creationId xmlns:p14="http://schemas.microsoft.com/office/powerpoint/2010/main" val="213249581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620000" cy="369332"/>
          </a:xfrm>
          <a:prstGeom prst="rect">
            <a:avLst/>
          </a:prstGeom>
          <a:noFill/>
        </p:spPr>
        <p:txBody>
          <a:bodyPr wrap="square" rtlCol="0">
            <a:spAutoFit/>
          </a:bodyPr>
          <a:lstStyle/>
          <a:p>
            <a:r>
              <a:rPr lang="en-US" dirty="0" smtClean="0"/>
              <a:t>7. </a:t>
            </a:r>
            <a:r>
              <a:rPr lang="en-US" dirty="0"/>
              <a:t>WINDSOR </a:t>
            </a:r>
            <a:r>
              <a:rPr lang="en-US" dirty="0" smtClean="0"/>
              <a:t>CASTLE – The Queen’s Presence Chamber</a:t>
            </a:r>
            <a:endParaRPr lang="en-US" dirty="0"/>
          </a:p>
        </p:txBody>
      </p:sp>
    </p:spTree>
    <p:extLst>
      <p:ext uri="{BB962C8B-B14F-4D97-AF65-F5344CB8AC3E}">
        <p14:creationId xmlns:p14="http://schemas.microsoft.com/office/powerpoint/2010/main" val="77676920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467600" cy="369332"/>
          </a:xfrm>
          <a:prstGeom prst="rect">
            <a:avLst/>
          </a:prstGeom>
          <a:noFill/>
        </p:spPr>
        <p:txBody>
          <a:bodyPr wrap="square" rtlCol="0">
            <a:spAutoFit/>
          </a:bodyPr>
          <a:lstStyle/>
          <a:p>
            <a:r>
              <a:rPr lang="en-US" dirty="0" smtClean="0"/>
              <a:t>8. </a:t>
            </a:r>
            <a:r>
              <a:rPr lang="en-US" dirty="0"/>
              <a:t>WINDSOR </a:t>
            </a:r>
            <a:r>
              <a:rPr lang="en-US" dirty="0" smtClean="0"/>
              <a:t>CASTLE – The Queen’s Ballroom</a:t>
            </a:r>
            <a:endParaRPr lang="en-US" dirty="0"/>
          </a:p>
        </p:txBody>
      </p:sp>
    </p:spTree>
    <p:extLst>
      <p:ext uri="{BB962C8B-B14F-4D97-AF65-F5344CB8AC3E}">
        <p14:creationId xmlns:p14="http://schemas.microsoft.com/office/powerpoint/2010/main" val="2487440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519</Words>
  <Application>Microsoft Office PowerPoint</Application>
  <PresentationFormat>On-screen Show (4:3)</PresentationFormat>
  <Paragraphs>55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11</cp:revision>
  <dcterms:created xsi:type="dcterms:W3CDTF">2018-11-24T23:10:16Z</dcterms:created>
  <dcterms:modified xsi:type="dcterms:W3CDTF">2018-12-01T05:43:55Z</dcterms:modified>
</cp:coreProperties>
</file>