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B1C08-4608-4CE7-9C78-1175092B857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19266255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1C08-4608-4CE7-9C78-1175092B857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32122090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1C08-4608-4CE7-9C78-1175092B857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348587618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1C08-4608-4CE7-9C78-1175092B857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23240576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B1C08-4608-4CE7-9C78-1175092B857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38258736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B1C08-4608-4CE7-9C78-1175092B857D}"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75061228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B1C08-4608-4CE7-9C78-1175092B857D}"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8009151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B1C08-4608-4CE7-9C78-1175092B857D}"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17540787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B1C08-4608-4CE7-9C78-1175092B857D}"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32943994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1C08-4608-4CE7-9C78-1175092B857D}"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11306560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1C08-4608-4CE7-9C78-1175092B857D}"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23C88-E598-41A9-AE15-3C31A1833BBF}" type="slidenum">
              <a:rPr lang="en-US" smtClean="0"/>
              <a:t>‹#›</a:t>
            </a:fld>
            <a:endParaRPr lang="en-US"/>
          </a:p>
        </p:txBody>
      </p:sp>
    </p:spTree>
    <p:extLst>
      <p:ext uri="{BB962C8B-B14F-4D97-AF65-F5344CB8AC3E}">
        <p14:creationId xmlns:p14="http://schemas.microsoft.com/office/powerpoint/2010/main" val="29445776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B1C08-4608-4CE7-9C78-1175092B857D}" type="datetimeFigureOut">
              <a:rPr lang="en-US" smtClean="0"/>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23C88-E598-41A9-AE15-3C31A1833BBF}" type="slidenum">
              <a:rPr lang="en-US" smtClean="0"/>
              <a:t>‹#›</a:t>
            </a:fld>
            <a:endParaRPr lang="en-US"/>
          </a:p>
        </p:txBody>
      </p:sp>
    </p:spTree>
    <p:extLst>
      <p:ext uri="{BB962C8B-B14F-4D97-AF65-F5344CB8AC3E}">
        <p14:creationId xmlns:p14="http://schemas.microsoft.com/office/powerpoint/2010/main" val="223813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209800"/>
            <a:ext cx="7772400" cy="3785652"/>
          </a:xfrm>
          <a:prstGeom prst="rect">
            <a:avLst/>
          </a:prstGeom>
          <a:noFill/>
        </p:spPr>
        <p:txBody>
          <a:bodyPr wrap="square" rtlCol="0">
            <a:spAutoFit/>
          </a:bodyPr>
          <a:lstStyle/>
          <a:p>
            <a:r>
              <a:rPr lang="en-US" sz="4000" dirty="0" smtClean="0"/>
              <a:t>These slides are from the estate of Paul Berthelot who found the English culture and architecture intriguing. He acquired these images while stationed in England serving in the US Air Force.</a:t>
            </a:r>
            <a:endParaRPr lang="en-US" sz="4000" dirty="0"/>
          </a:p>
        </p:txBody>
      </p:sp>
      <p:sp>
        <p:nvSpPr>
          <p:cNvPr id="5" name="TextBox 4"/>
          <p:cNvSpPr txBox="1"/>
          <p:nvPr/>
        </p:nvSpPr>
        <p:spPr>
          <a:xfrm>
            <a:off x="838200" y="762000"/>
            <a:ext cx="7467600" cy="1077218"/>
          </a:xfrm>
          <a:prstGeom prst="rect">
            <a:avLst/>
          </a:prstGeom>
          <a:noFill/>
        </p:spPr>
        <p:txBody>
          <a:bodyPr wrap="square" rtlCol="0">
            <a:spAutoFit/>
          </a:bodyPr>
          <a:lstStyle/>
          <a:p>
            <a:r>
              <a:rPr lang="en-US" sz="3200" dirty="0" smtClean="0"/>
              <a:t>The Royal Pavilion Brighton, Dover Castle, Leeds Castle, &amp; Coppergate Excavation.</a:t>
            </a:r>
            <a:endParaRPr lang="en-US" sz="3200" dirty="0"/>
          </a:p>
        </p:txBody>
      </p:sp>
    </p:spTree>
    <p:extLst>
      <p:ext uri="{BB962C8B-B14F-4D97-AF65-F5344CB8AC3E}">
        <p14:creationId xmlns:p14="http://schemas.microsoft.com/office/powerpoint/2010/main" val="41676814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696200" cy="369332"/>
          </a:xfrm>
          <a:prstGeom prst="rect">
            <a:avLst/>
          </a:prstGeom>
          <a:noFill/>
        </p:spPr>
        <p:txBody>
          <a:bodyPr wrap="square" rtlCol="0">
            <a:spAutoFit/>
          </a:bodyPr>
          <a:lstStyle/>
          <a:p>
            <a:r>
              <a:rPr lang="en-US" dirty="0" smtClean="0"/>
              <a:t>9. </a:t>
            </a:r>
            <a:r>
              <a:rPr lang="en-US" dirty="0" smtClean="0"/>
              <a:t>The Royal Pavilion Brighton – King’s Library.</a:t>
            </a:r>
          </a:p>
        </p:txBody>
      </p:sp>
    </p:spTree>
    <p:extLst>
      <p:ext uri="{BB962C8B-B14F-4D97-AF65-F5344CB8AC3E}">
        <p14:creationId xmlns:p14="http://schemas.microsoft.com/office/powerpoint/2010/main" val="28332125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228600" y="2438400"/>
            <a:ext cx="3657600" cy="646331"/>
          </a:xfrm>
          <a:prstGeom prst="rect">
            <a:avLst/>
          </a:prstGeom>
          <a:noFill/>
        </p:spPr>
        <p:txBody>
          <a:bodyPr wrap="square" rtlCol="0">
            <a:spAutoFit/>
          </a:bodyPr>
          <a:lstStyle/>
          <a:p>
            <a:r>
              <a:rPr lang="en-US" dirty="0" smtClean="0"/>
              <a:t>10. </a:t>
            </a:r>
            <a:r>
              <a:rPr lang="en-US" dirty="0" smtClean="0"/>
              <a:t>The Royal Pavilion Brighton – King’s Bedroom.</a:t>
            </a:r>
            <a:endParaRPr lang="en-US" dirty="0"/>
          </a:p>
        </p:txBody>
      </p:sp>
    </p:spTree>
    <p:extLst>
      <p:ext uri="{BB962C8B-B14F-4D97-AF65-F5344CB8AC3E}">
        <p14:creationId xmlns:p14="http://schemas.microsoft.com/office/powerpoint/2010/main" val="10186891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482"/>
            <a:ext cx="4569143" cy="6858000"/>
          </a:xfrm>
          <a:prstGeom prst="rect">
            <a:avLst/>
          </a:prstGeom>
        </p:spPr>
      </p:pic>
      <p:sp>
        <p:nvSpPr>
          <p:cNvPr id="4" name="TextBox 3"/>
          <p:cNvSpPr txBox="1"/>
          <p:nvPr/>
        </p:nvSpPr>
        <p:spPr>
          <a:xfrm>
            <a:off x="152400" y="1676400"/>
            <a:ext cx="3429000" cy="646331"/>
          </a:xfrm>
          <a:prstGeom prst="rect">
            <a:avLst/>
          </a:prstGeom>
          <a:noFill/>
        </p:spPr>
        <p:txBody>
          <a:bodyPr wrap="square" rtlCol="0">
            <a:spAutoFit/>
          </a:bodyPr>
          <a:lstStyle/>
          <a:p>
            <a:r>
              <a:rPr lang="en-US" dirty="0" smtClean="0"/>
              <a:t>11.</a:t>
            </a:r>
            <a:r>
              <a:rPr lang="en-US" dirty="0" smtClean="0"/>
              <a:t> The Royal Pavilion Brighton – Banqueting Room.</a:t>
            </a:r>
            <a:r>
              <a:rPr lang="en-US" dirty="0" smtClean="0"/>
              <a:t> </a:t>
            </a:r>
            <a:endParaRPr lang="en-US" dirty="0"/>
          </a:p>
        </p:txBody>
      </p:sp>
    </p:spTree>
    <p:extLst>
      <p:ext uri="{BB962C8B-B14F-4D97-AF65-F5344CB8AC3E}">
        <p14:creationId xmlns:p14="http://schemas.microsoft.com/office/powerpoint/2010/main" val="24106860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3447"/>
            <a:ext cx="4569143" cy="6858000"/>
          </a:xfrm>
          <a:prstGeom prst="rect">
            <a:avLst/>
          </a:prstGeom>
        </p:spPr>
      </p:pic>
      <p:sp>
        <p:nvSpPr>
          <p:cNvPr id="3" name="TextBox 2"/>
          <p:cNvSpPr txBox="1"/>
          <p:nvPr/>
        </p:nvSpPr>
        <p:spPr>
          <a:xfrm>
            <a:off x="228600" y="1981200"/>
            <a:ext cx="3505200" cy="646331"/>
          </a:xfrm>
          <a:prstGeom prst="rect">
            <a:avLst/>
          </a:prstGeom>
          <a:noFill/>
        </p:spPr>
        <p:txBody>
          <a:bodyPr wrap="square" rtlCol="0">
            <a:spAutoFit/>
          </a:bodyPr>
          <a:lstStyle/>
          <a:p>
            <a:r>
              <a:rPr lang="en-US" dirty="0" smtClean="0"/>
              <a:t>12.</a:t>
            </a:r>
            <a:r>
              <a:rPr lang="en-US" dirty="0" smtClean="0"/>
              <a:t> The Royal Pavilion Brighton  - Banqueting Room Ceiling.</a:t>
            </a:r>
            <a:r>
              <a:rPr lang="en-US" dirty="0" smtClean="0"/>
              <a:t> </a:t>
            </a:r>
            <a:endParaRPr lang="en-US" dirty="0"/>
          </a:p>
        </p:txBody>
      </p:sp>
    </p:spTree>
    <p:extLst>
      <p:ext uri="{BB962C8B-B14F-4D97-AF65-F5344CB8AC3E}">
        <p14:creationId xmlns:p14="http://schemas.microsoft.com/office/powerpoint/2010/main" val="164698338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4569143" cy="6858000"/>
          </a:xfrm>
          <a:prstGeom prst="rect">
            <a:avLst/>
          </a:prstGeom>
        </p:spPr>
      </p:pic>
      <p:sp>
        <p:nvSpPr>
          <p:cNvPr id="4" name="TextBox 3"/>
          <p:cNvSpPr txBox="1"/>
          <p:nvPr/>
        </p:nvSpPr>
        <p:spPr>
          <a:xfrm>
            <a:off x="76200" y="2438400"/>
            <a:ext cx="3505200" cy="646331"/>
          </a:xfrm>
          <a:prstGeom prst="rect">
            <a:avLst/>
          </a:prstGeom>
          <a:noFill/>
        </p:spPr>
        <p:txBody>
          <a:bodyPr wrap="square" rtlCol="0">
            <a:spAutoFit/>
          </a:bodyPr>
          <a:lstStyle/>
          <a:p>
            <a:r>
              <a:rPr lang="en-US" dirty="0" smtClean="0"/>
              <a:t>13.</a:t>
            </a:r>
            <a:r>
              <a:rPr lang="en-US" dirty="0" smtClean="0"/>
              <a:t> The Royal Pavilion Brighton – Banqueting Room Table.</a:t>
            </a:r>
            <a:r>
              <a:rPr lang="en-US" dirty="0" smtClean="0"/>
              <a:t> </a:t>
            </a:r>
            <a:endParaRPr lang="en-US" dirty="0"/>
          </a:p>
        </p:txBody>
      </p:sp>
    </p:spTree>
    <p:extLst>
      <p:ext uri="{BB962C8B-B14F-4D97-AF65-F5344CB8AC3E}">
        <p14:creationId xmlns:p14="http://schemas.microsoft.com/office/powerpoint/2010/main" val="23914991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4569143" cy="6858000"/>
          </a:xfrm>
          <a:prstGeom prst="rect">
            <a:avLst/>
          </a:prstGeom>
        </p:spPr>
      </p:pic>
      <p:sp>
        <p:nvSpPr>
          <p:cNvPr id="3" name="TextBox 2"/>
          <p:cNvSpPr txBox="1"/>
          <p:nvPr/>
        </p:nvSpPr>
        <p:spPr>
          <a:xfrm>
            <a:off x="152400" y="2438400"/>
            <a:ext cx="3200400" cy="646331"/>
          </a:xfrm>
          <a:prstGeom prst="rect">
            <a:avLst/>
          </a:prstGeom>
          <a:noFill/>
        </p:spPr>
        <p:txBody>
          <a:bodyPr wrap="square" rtlCol="0">
            <a:spAutoFit/>
          </a:bodyPr>
          <a:lstStyle/>
          <a:p>
            <a:r>
              <a:rPr lang="en-US" dirty="0" smtClean="0"/>
              <a:t>14.</a:t>
            </a:r>
            <a:r>
              <a:rPr lang="en-US" dirty="0" smtClean="0"/>
              <a:t> The Royal Pavilion Brighton –  Kitchen.</a:t>
            </a:r>
            <a:r>
              <a:rPr lang="en-US" dirty="0" smtClean="0"/>
              <a:t> </a:t>
            </a:r>
            <a:endParaRPr lang="en-US" dirty="0"/>
          </a:p>
        </p:txBody>
      </p:sp>
    </p:spTree>
    <p:extLst>
      <p:ext uri="{BB962C8B-B14F-4D97-AF65-F5344CB8AC3E}">
        <p14:creationId xmlns:p14="http://schemas.microsoft.com/office/powerpoint/2010/main" val="1825677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315200" cy="4873752"/>
          </a:xfrm>
          <a:prstGeom prst="rect">
            <a:avLst/>
          </a:prstGeom>
        </p:spPr>
      </p:pic>
      <p:sp>
        <p:nvSpPr>
          <p:cNvPr id="3" name="TextBox 2"/>
          <p:cNvSpPr txBox="1"/>
          <p:nvPr/>
        </p:nvSpPr>
        <p:spPr>
          <a:xfrm>
            <a:off x="838200" y="5715000"/>
            <a:ext cx="7315200" cy="369332"/>
          </a:xfrm>
          <a:prstGeom prst="rect">
            <a:avLst/>
          </a:prstGeom>
          <a:noFill/>
        </p:spPr>
        <p:txBody>
          <a:bodyPr wrap="square" rtlCol="0">
            <a:spAutoFit/>
          </a:bodyPr>
          <a:lstStyle/>
          <a:p>
            <a:r>
              <a:rPr lang="en-US" dirty="0" smtClean="0"/>
              <a:t>15.</a:t>
            </a:r>
            <a:r>
              <a:rPr lang="en-US" dirty="0" smtClean="0"/>
              <a:t> The Royal Pavilion Brighton – Mrs. Fitzherbert’s Room</a:t>
            </a:r>
            <a:r>
              <a:rPr lang="en-US" dirty="0" smtClean="0"/>
              <a:t> </a:t>
            </a:r>
            <a:endParaRPr lang="en-US" dirty="0"/>
          </a:p>
        </p:txBody>
      </p:sp>
    </p:spTree>
    <p:extLst>
      <p:ext uri="{BB962C8B-B14F-4D97-AF65-F5344CB8AC3E}">
        <p14:creationId xmlns:p14="http://schemas.microsoft.com/office/powerpoint/2010/main" val="258897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381000"/>
            <a:ext cx="7315200" cy="4873752"/>
          </a:xfrm>
          <a:prstGeom prst="rect">
            <a:avLst/>
          </a:prstGeom>
        </p:spPr>
      </p:pic>
      <p:sp>
        <p:nvSpPr>
          <p:cNvPr id="4" name="TextBox 3"/>
          <p:cNvSpPr txBox="1"/>
          <p:nvPr/>
        </p:nvSpPr>
        <p:spPr>
          <a:xfrm>
            <a:off x="900953" y="5562600"/>
            <a:ext cx="7481047" cy="369332"/>
          </a:xfrm>
          <a:prstGeom prst="rect">
            <a:avLst/>
          </a:prstGeom>
          <a:noFill/>
        </p:spPr>
        <p:txBody>
          <a:bodyPr wrap="square" rtlCol="0">
            <a:spAutoFit/>
          </a:bodyPr>
          <a:lstStyle/>
          <a:p>
            <a:r>
              <a:rPr lang="en-US" dirty="0" smtClean="0"/>
              <a:t>16.</a:t>
            </a:r>
            <a:r>
              <a:rPr lang="en-US" dirty="0" smtClean="0"/>
              <a:t> The Royal Pavilion Brighton – South Drawing Room.</a:t>
            </a:r>
            <a:r>
              <a:rPr lang="en-US" dirty="0" smtClean="0"/>
              <a:t> </a:t>
            </a:r>
            <a:endParaRPr lang="en-US" dirty="0"/>
          </a:p>
        </p:txBody>
      </p:sp>
    </p:spTree>
    <p:extLst>
      <p:ext uri="{BB962C8B-B14F-4D97-AF65-F5344CB8AC3E}">
        <p14:creationId xmlns:p14="http://schemas.microsoft.com/office/powerpoint/2010/main" val="21448336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76200" y="2362200"/>
            <a:ext cx="3352800" cy="646331"/>
          </a:xfrm>
          <a:prstGeom prst="rect">
            <a:avLst/>
          </a:prstGeom>
          <a:noFill/>
        </p:spPr>
        <p:txBody>
          <a:bodyPr wrap="square" rtlCol="0">
            <a:spAutoFit/>
          </a:bodyPr>
          <a:lstStyle/>
          <a:p>
            <a:r>
              <a:rPr lang="en-US" dirty="0" smtClean="0"/>
              <a:t>17. </a:t>
            </a:r>
            <a:r>
              <a:rPr lang="en-US" dirty="0" smtClean="0"/>
              <a:t>The Royal Pavilion Brighton – Saloon.</a:t>
            </a:r>
          </a:p>
        </p:txBody>
      </p:sp>
    </p:spTree>
    <p:extLst>
      <p:ext uri="{BB962C8B-B14F-4D97-AF65-F5344CB8AC3E}">
        <p14:creationId xmlns:p14="http://schemas.microsoft.com/office/powerpoint/2010/main" val="22721070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
            <a:ext cx="7315200" cy="4873752"/>
          </a:xfrm>
          <a:prstGeom prst="rect">
            <a:avLst/>
          </a:prstGeom>
        </p:spPr>
      </p:pic>
      <p:sp>
        <p:nvSpPr>
          <p:cNvPr id="4" name="TextBox 3"/>
          <p:cNvSpPr txBox="1"/>
          <p:nvPr/>
        </p:nvSpPr>
        <p:spPr>
          <a:xfrm>
            <a:off x="990600" y="5486400"/>
            <a:ext cx="7162800" cy="369332"/>
          </a:xfrm>
          <a:prstGeom prst="rect">
            <a:avLst/>
          </a:prstGeom>
          <a:noFill/>
        </p:spPr>
        <p:txBody>
          <a:bodyPr wrap="square" rtlCol="0">
            <a:spAutoFit/>
          </a:bodyPr>
          <a:lstStyle/>
          <a:p>
            <a:r>
              <a:rPr lang="en-US" dirty="0" smtClean="0"/>
              <a:t>18.</a:t>
            </a:r>
            <a:r>
              <a:rPr lang="en-US" dirty="0" smtClean="0"/>
              <a:t> The Royal Pavilion Brighton – North Drawing Room.</a:t>
            </a:r>
            <a:r>
              <a:rPr lang="en-US" dirty="0" smtClean="0"/>
              <a:t> </a:t>
            </a:r>
            <a:endParaRPr lang="en-US" dirty="0"/>
          </a:p>
        </p:txBody>
      </p:sp>
    </p:spTree>
    <p:extLst>
      <p:ext uri="{BB962C8B-B14F-4D97-AF65-F5344CB8AC3E}">
        <p14:creationId xmlns:p14="http://schemas.microsoft.com/office/powerpoint/2010/main" val="367466305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9600"/>
            <a:ext cx="7315200" cy="4873752"/>
          </a:xfrm>
          <a:prstGeom prst="rect">
            <a:avLst/>
          </a:prstGeom>
        </p:spPr>
      </p:pic>
      <p:sp>
        <p:nvSpPr>
          <p:cNvPr id="3" name="TextBox 2"/>
          <p:cNvSpPr txBox="1"/>
          <p:nvPr/>
        </p:nvSpPr>
        <p:spPr>
          <a:xfrm>
            <a:off x="1066800" y="5638800"/>
            <a:ext cx="7315200" cy="369332"/>
          </a:xfrm>
          <a:prstGeom prst="rect">
            <a:avLst/>
          </a:prstGeom>
          <a:noFill/>
        </p:spPr>
        <p:txBody>
          <a:bodyPr wrap="square" rtlCol="0">
            <a:spAutoFit/>
          </a:bodyPr>
          <a:lstStyle/>
          <a:p>
            <a:r>
              <a:rPr lang="en-US" dirty="0" smtClean="0"/>
              <a:t>1. The Royal Pavilion Brighton – The </a:t>
            </a:r>
            <a:r>
              <a:rPr lang="en-US" dirty="0"/>
              <a:t>E</a:t>
            </a:r>
            <a:r>
              <a:rPr lang="en-US" dirty="0" smtClean="0"/>
              <a:t>ast Front.</a:t>
            </a:r>
            <a:endParaRPr lang="en-US" dirty="0"/>
          </a:p>
        </p:txBody>
      </p:sp>
    </p:spTree>
    <p:extLst>
      <p:ext uri="{BB962C8B-B14F-4D97-AF65-F5344CB8AC3E}">
        <p14:creationId xmlns:p14="http://schemas.microsoft.com/office/powerpoint/2010/main" val="4044747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315200" cy="4873752"/>
          </a:xfrm>
          <a:prstGeom prst="rect">
            <a:avLst/>
          </a:prstGeom>
        </p:spPr>
      </p:pic>
      <p:sp>
        <p:nvSpPr>
          <p:cNvPr id="3" name="TextBox 2"/>
          <p:cNvSpPr txBox="1"/>
          <p:nvPr/>
        </p:nvSpPr>
        <p:spPr>
          <a:xfrm>
            <a:off x="1066800" y="5562600"/>
            <a:ext cx="7010400" cy="369332"/>
          </a:xfrm>
          <a:prstGeom prst="rect">
            <a:avLst/>
          </a:prstGeom>
          <a:noFill/>
        </p:spPr>
        <p:txBody>
          <a:bodyPr wrap="square" rtlCol="0">
            <a:spAutoFit/>
          </a:bodyPr>
          <a:lstStyle/>
          <a:p>
            <a:r>
              <a:rPr lang="en-US" dirty="0" smtClean="0"/>
              <a:t>19.</a:t>
            </a:r>
            <a:r>
              <a:rPr lang="en-US" dirty="0" smtClean="0"/>
              <a:t> The Royal Pavilion Brighton – Princess Charlotte’s Bedroom.</a:t>
            </a:r>
            <a:r>
              <a:rPr lang="en-US" dirty="0" smtClean="0"/>
              <a:t> </a:t>
            </a:r>
            <a:endParaRPr lang="en-US" dirty="0"/>
          </a:p>
        </p:txBody>
      </p:sp>
    </p:spTree>
    <p:extLst>
      <p:ext uri="{BB962C8B-B14F-4D97-AF65-F5344CB8AC3E}">
        <p14:creationId xmlns:p14="http://schemas.microsoft.com/office/powerpoint/2010/main" val="407655459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457200"/>
            <a:ext cx="7315200" cy="4873752"/>
          </a:xfrm>
          <a:prstGeom prst="rect">
            <a:avLst/>
          </a:prstGeom>
        </p:spPr>
      </p:pic>
      <p:sp>
        <p:nvSpPr>
          <p:cNvPr id="3" name="TextBox 2"/>
          <p:cNvSpPr txBox="1"/>
          <p:nvPr/>
        </p:nvSpPr>
        <p:spPr>
          <a:xfrm>
            <a:off x="990600" y="5562600"/>
            <a:ext cx="7252447" cy="369332"/>
          </a:xfrm>
          <a:prstGeom prst="rect">
            <a:avLst/>
          </a:prstGeom>
          <a:noFill/>
        </p:spPr>
        <p:txBody>
          <a:bodyPr wrap="square" rtlCol="0">
            <a:spAutoFit/>
          </a:bodyPr>
          <a:lstStyle/>
          <a:p>
            <a:r>
              <a:rPr lang="en-US" dirty="0" smtClean="0"/>
              <a:t>20. </a:t>
            </a:r>
            <a:r>
              <a:rPr lang="en-US" dirty="0" smtClean="0"/>
              <a:t>The Royal Pavilion Brighton – Queen Victoria’s Bedroom.</a:t>
            </a:r>
          </a:p>
        </p:txBody>
      </p:sp>
    </p:spTree>
    <p:extLst>
      <p:ext uri="{BB962C8B-B14F-4D97-AF65-F5344CB8AC3E}">
        <p14:creationId xmlns:p14="http://schemas.microsoft.com/office/powerpoint/2010/main" val="36410671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562600"/>
            <a:ext cx="7391400" cy="369332"/>
          </a:xfrm>
          <a:prstGeom prst="rect">
            <a:avLst/>
          </a:prstGeom>
          <a:noFill/>
        </p:spPr>
        <p:txBody>
          <a:bodyPr wrap="square" rtlCol="0">
            <a:spAutoFit/>
          </a:bodyPr>
          <a:lstStyle/>
          <a:p>
            <a:r>
              <a:rPr lang="en-US" dirty="0" smtClean="0"/>
              <a:t>S84-17 Dover Castle, Kent. Air View from Northwest.</a:t>
            </a:r>
            <a:endParaRPr lang="en-US" dirty="0"/>
          </a:p>
        </p:txBody>
      </p:sp>
    </p:spTree>
    <p:extLst>
      <p:ext uri="{BB962C8B-B14F-4D97-AF65-F5344CB8AC3E}">
        <p14:creationId xmlns:p14="http://schemas.microsoft.com/office/powerpoint/2010/main" val="41425814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228600" y="2133600"/>
            <a:ext cx="3505200" cy="646331"/>
          </a:xfrm>
          <a:prstGeom prst="rect">
            <a:avLst/>
          </a:prstGeom>
          <a:noFill/>
        </p:spPr>
        <p:txBody>
          <a:bodyPr wrap="square" rtlCol="0">
            <a:spAutoFit/>
          </a:bodyPr>
          <a:lstStyle/>
          <a:p>
            <a:r>
              <a:rPr lang="en-US" dirty="0" smtClean="0"/>
              <a:t>57. Dover Castle, Kent Upper Chapel in Keep.</a:t>
            </a:r>
            <a:endParaRPr lang="en-US" dirty="0"/>
          </a:p>
        </p:txBody>
      </p:sp>
    </p:spTree>
    <p:extLst>
      <p:ext uri="{BB962C8B-B14F-4D97-AF65-F5344CB8AC3E}">
        <p14:creationId xmlns:p14="http://schemas.microsoft.com/office/powerpoint/2010/main" val="40158946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00953" y="5562600"/>
            <a:ext cx="7543800" cy="369332"/>
          </a:xfrm>
          <a:prstGeom prst="rect">
            <a:avLst/>
          </a:prstGeom>
          <a:noFill/>
        </p:spPr>
        <p:txBody>
          <a:bodyPr wrap="square" rtlCol="0">
            <a:spAutoFit/>
          </a:bodyPr>
          <a:lstStyle/>
          <a:p>
            <a:r>
              <a:rPr lang="en-US" dirty="0" smtClean="0"/>
              <a:t>254. </a:t>
            </a:r>
            <a:r>
              <a:rPr lang="en-US" dirty="0" smtClean="0"/>
              <a:t>Dover Castle, Kent. View from Northwest, with Keep and Constable’s Gate</a:t>
            </a:r>
            <a:endParaRPr lang="en-US" dirty="0"/>
          </a:p>
        </p:txBody>
      </p:sp>
    </p:spTree>
    <p:extLst>
      <p:ext uri="{BB962C8B-B14F-4D97-AF65-F5344CB8AC3E}">
        <p14:creationId xmlns:p14="http://schemas.microsoft.com/office/powerpoint/2010/main" val="17745372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152400" y="1981200"/>
            <a:ext cx="3657600" cy="646331"/>
          </a:xfrm>
          <a:prstGeom prst="rect">
            <a:avLst/>
          </a:prstGeom>
          <a:noFill/>
        </p:spPr>
        <p:txBody>
          <a:bodyPr wrap="square" rtlCol="0">
            <a:spAutoFit/>
          </a:bodyPr>
          <a:lstStyle/>
          <a:p>
            <a:r>
              <a:rPr lang="en-US" dirty="0" smtClean="0"/>
              <a:t>514. </a:t>
            </a:r>
            <a:r>
              <a:rPr lang="en-US" dirty="0" smtClean="0"/>
              <a:t>Dover Castle, Kent. Keep from West.</a:t>
            </a:r>
            <a:endParaRPr lang="en-US" dirty="0"/>
          </a:p>
        </p:txBody>
      </p:sp>
    </p:spTree>
    <p:extLst>
      <p:ext uri="{BB962C8B-B14F-4D97-AF65-F5344CB8AC3E}">
        <p14:creationId xmlns:p14="http://schemas.microsoft.com/office/powerpoint/2010/main" val="129973281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96200" cy="369332"/>
          </a:xfrm>
          <a:prstGeom prst="rect">
            <a:avLst/>
          </a:prstGeom>
          <a:noFill/>
        </p:spPr>
        <p:txBody>
          <a:bodyPr wrap="square" rtlCol="0">
            <a:spAutoFit/>
          </a:bodyPr>
          <a:lstStyle/>
          <a:p>
            <a:r>
              <a:rPr lang="en-US" dirty="0" smtClean="0"/>
              <a:t>580. </a:t>
            </a:r>
            <a:r>
              <a:rPr lang="en-US" dirty="0" smtClean="0"/>
              <a:t>Dover Castle, Kent. Keep, East Hall on 2</a:t>
            </a:r>
            <a:r>
              <a:rPr lang="en-US" baseline="30000" dirty="0" smtClean="0"/>
              <a:t>nd</a:t>
            </a:r>
            <a:r>
              <a:rPr lang="en-US" dirty="0" smtClean="0"/>
              <a:t> floor.</a:t>
            </a:r>
            <a:endParaRPr lang="en-US" dirty="0"/>
          </a:p>
        </p:txBody>
      </p:sp>
    </p:spTree>
    <p:extLst>
      <p:ext uri="{BB962C8B-B14F-4D97-AF65-F5344CB8AC3E}">
        <p14:creationId xmlns:p14="http://schemas.microsoft.com/office/powerpoint/2010/main" val="34113723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59" y="457200"/>
            <a:ext cx="7315200" cy="4873752"/>
          </a:xfrm>
          <a:prstGeom prst="rect">
            <a:avLst/>
          </a:prstGeom>
        </p:spPr>
      </p:pic>
      <p:sp>
        <p:nvSpPr>
          <p:cNvPr id="3" name="TextBox 2"/>
          <p:cNvSpPr txBox="1"/>
          <p:nvPr/>
        </p:nvSpPr>
        <p:spPr>
          <a:xfrm>
            <a:off x="874059" y="5562600"/>
            <a:ext cx="7315200" cy="369332"/>
          </a:xfrm>
          <a:prstGeom prst="rect">
            <a:avLst/>
          </a:prstGeom>
          <a:noFill/>
        </p:spPr>
        <p:txBody>
          <a:bodyPr wrap="square" rtlCol="0">
            <a:spAutoFit/>
          </a:bodyPr>
          <a:lstStyle/>
          <a:p>
            <a:r>
              <a:rPr lang="en-US" dirty="0" smtClean="0"/>
              <a:t>1. Leeds Castle, Kent, and its lake from the park.</a:t>
            </a:r>
            <a:endParaRPr lang="en-US" dirty="0"/>
          </a:p>
        </p:txBody>
      </p:sp>
    </p:spTree>
    <p:extLst>
      <p:ext uri="{BB962C8B-B14F-4D97-AF65-F5344CB8AC3E}">
        <p14:creationId xmlns:p14="http://schemas.microsoft.com/office/powerpoint/2010/main" val="168104693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066800" y="5715000"/>
            <a:ext cx="7620000" cy="369332"/>
          </a:xfrm>
          <a:prstGeom prst="rect">
            <a:avLst/>
          </a:prstGeom>
          <a:noFill/>
        </p:spPr>
        <p:txBody>
          <a:bodyPr wrap="square" rtlCol="0">
            <a:spAutoFit/>
          </a:bodyPr>
          <a:lstStyle/>
          <a:p>
            <a:r>
              <a:rPr lang="en-US" dirty="0" smtClean="0"/>
              <a:t>2. Leeds Castle, Kent. Daffodil time at Leeds castle.</a:t>
            </a:r>
            <a:endParaRPr lang="en-US" dirty="0"/>
          </a:p>
        </p:txBody>
      </p:sp>
    </p:spTree>
    <p:extLst>
      <p:ext uri="{BB962C8B-B14F-4D97-AF65-F5344CB8AC3E}">
        <p14:creationId xmlns:p14="http://schemas.microsoft.com/office/powerpoint/2010/main" val="64033825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7315200" cy="4873752"/>
          </a:xfrm>
          <a:prstGeom prst="rect">
            <a:avLst/>
          </a:prstGeom>
        </p:spPr>
      </p:pic>
      <p:sp>
        <p:nvSpPr>
          <p:cNvPr id="3" name="TextBox 2"/>
          <p:cNvSpPr txBox="1"/>
          <p:nvPr/>
        </p:nvSpPr>
        <p:spPr>
          <a:xfrm>
            <a:off x="1066800" y="5638800"/>
            <a:ext cx="7543800" cy="369332"/>
          </a:xfrm>
          <a:prstGeom prst="rect">
            <a:avLst/>
          </a:prstGeom>
          <a:noFill/>
        </p:spPr>
        <p:txBody>
          <a:bodyPr wrap="square" rtlCol="0">
            <a:spAutoFit/>
          </a:bodyPr>
          <a:lstStyle/>
          <a:p>
            <a:r>
              <a:rPr lang="en-US" dirty="0" smtClean="0"/>
              <a:t>3. </a:t>
            </a:r>
            <a:r>
              <a:rPr lang="en-US" dirty="0" smtClean="0"/>
              <a:t>Leeds Castle, Kent. Henry VIII’s Banqueting Hall.</a:t>
            </a:r>
            <a:endParaRPr lang="en-US" dirty="0"/>
          </a:p>
        </p:txBody>
      </p:sp>
    </p:spTree>
    <p:extLst>
      <p:ext uri="{BB962C8B-B14F-4D97-AF65-F5344CB8AC3E}">
        <p14:creationId xmlns:p14="http://schemas.microsoft.com/office/powerpoint/2010/main" val="351966063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562600"/>
            <a:ext cx="7391400" cy="369332"/>
          </a:xfrm>
          <a:prstGeom prst="rect">
            <a:avLst/>
          </a:prstGeom>
          <a:noFill/>
        </p:spPr>
        <p:txBody>
          <a:bodyPr wrap="square" rtlCol="0">
            <a:spAutoFit/>
          </a:bodyPr>
          <a:lstStyle/>
          <a:p>
            <a:r>
              <a:rPr lang="en-US" dirty="0" smtClean="0"/>
              <a:t>2.</a:t>
            </a:r>
            <a:r>
              <a:rPr lang="en-US" dirty="0" smtClean="0"/>
              <a:t> The Royal Pavilion Brighton – The Dome.</a:t>
            </a:r>
            <a:r>
              <a:rPr lang="en-US" dirty="0" smtClean="0"/>
              <a:t> </a:t>
            </a:r>
            <a:endParaRPr lang="en-US" dirty="0"/>
          </a:p>
        </p:txBody>
      </p:sp>
    </p:spTree>
    <p:extLst>
      <p:ext uri="{BB962C8B-B14F-4D97-AF65-F5344CB8AC3E}">
        <p14:creationId xmlns:p14="http://schemas.microsoft.com/office/powerpoint/2010/main" val="249844946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7929"/>
            <a:ext cx="4569143" cy="6858000"/>
          </a:xfrm>
          <a:prstGeom prst="rect">
            <a:avLst/>
          </a:prstGeom>
        </p:spPr>
      </p:pic>
      <p:sp>
        <p:nvSpPr>
          <p:cNvPr id="3" name="TextBox 2"/>
          <p:cNvSpPr txBox="1"/>
          <p:nvPr/>
        </p:nvSpPr>
        <p:spPr>
          <a:xfrm>
            <a:off x="0" y="1752600"/>
            <a:ext cx="4267200" cy="646331"/>
          </a:xfrm>
          <a:prstGeom prst="rect">
            <a:avLst/>
          </a:prstGeom>
          <a:noFill/>
        </p:spPr>
        <p:txBody>
          <a:bodyPr wrap="square" rtlCol="0">
            <a:spAutoFit/>
          </a:bodyPr>
          <a:lstStyle/>
          <a:p>
            <a:r>
              <a:rPr lang="en-US" dirty="0" smtClean="0"/>
              <a:t>AY1. COPPERGATE EXCAVATIONS – Excavation of Viking-age layers in progress. </a:t>
            </a:r>
            <a:endParaRPr lang="en-US" dirty="0"/>
          </a:p>
        </p:txBody>
      </p:sp>
    </p:spTree>
    <p:extLst>
      <p:ext uri="{BB962C8B-B14F-4D97-AF65-F5344CB8AC3E}">
        <p14:creationId xmlns:p14="http://schemas.microsoft.com/office/powerpoint/2010/main" val="10930638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315200" cy="4873752"/>
          </a:xfrm>
          <a:prstGeom prst="rect">
            <a:avLst/>
          </a:prstGeom>
        </p:spPr>
      </p:pic>
      <p:sp>
        <p:nvSpPr>
          <p:cNvPr id="3" name="TextBox 2"/>
          <p:cNvSpPr txBox="1"/>
          <p:nvPr/>
        </p:nvSpPr>
        <p:spPr>
          <a:xfrm>
            <a:off x="914400" y="5410200"/>
            <a:ext cx="8001000" cy="369332"/>
          </a:xfrm>
          <a:prstGeom prst="rect">
            <a:avLst/>
          </a:prstGeom>
          <a:noFill/>
        </p:spPr>
        <p:txBody>
          <a:bodyPr wrap="square" rtlCol="0">
            <a:spAutoFit/>
          </a:bodyPr>
          <a:lstStyle/>
          <a:p>
            <a:r>
              <a:rPr lang="en-US" dirty="0" smtClean="0"/>
              <a:t>AY2.</a:t>
            </a:r>
            <a:r>
              <a:rPr lang="en-US" dirty="0" smtClean="0"/>
              <a:t> COPPERGATE EXCAVATIONS – Wall of late 10</a:t>
            </a:r>
            <a:r>
              <a:rPr lang="en-US" baseline="30000" dirty="0" smtClean="0"/>
              <a:t>th</a:t>
            </a:r>
            <a:r>
              <a:rPr lang="en-US" dirty="0" smtClean="0"/>
              <a:t> century house (scale: 1m)</a:t>
            </a:r>
            <a:r>
              <a:rPr lang="en-US" dirty="0" smtClean="0"/>
              <a:t> </a:t>
            </a:r>
            <a:endParaRPr lang="en-US" dirty="0"/>
          </a:p>
        </p:txBody>
      </p:sp>
    </p:spTree>
    <p:extLst>
      <p:ext uri="{BB962C8B-B14F-4D97-AF65-F5344CB8AC3E}">
        <p14:creationId xmlns:p14="http://schemas.microsoft.com/office/powerpoint/2010/main" val="16973465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533400"/>
            <a:ext cx="7315200" cy="4873752"/>
          </a:xfrm>
          <a:prstGeom prst="rect">
            <a:avLst/>
          </a:prstGeom>
        </p:spPr>
      </p:pic>
      <p:sp>
        <p:nvSpPr>
          <p:cNvPr id="3" name="TextBox 2"/>
          <p:cNvSpPr txBox="1"/>
          <p:nvPr/>
        </p:nvSpPr>
        <p:spPr>
          <a:xfrm>
            <a:off x="936812" y="5562600"/>
            <a:ext cx="7826188" cy="646331"/>
          </a:xfrm>
          <a:prstGeom prst="rect">
            <a:avLst/>
          </a:prstGeom>
          <a:noFill/>
        </p:spPr>
        <p:txBody>
          <a:bodyPr wrap="square" rtlCol="0">
            <a:spAutoFit/>
          </a:bodyPr>
          <a:lstStyle/>
          <a:p>
            <a:r>
              <a:rPr lang="en-US" dirty="0" smtClean="0"/>
              <a:t>AY3.</a:t>
            </a:r>
            <a:r>
              <a:rPr lang="en-US" dirty="0" smtClean="0"/>
              <a:t> COPPERGATE EXCAVATIONS – 10</a:t>
            </a:r>
            <a:r>
              <a:rPr lang="en-US" baseline="30000" dirty="0" smtClean="0"/>
              <a:t>th</a:t>
            </a:r>
            <a:r>
              <a:rPr lang="en-US" dirty="0" smtClean="0"/>
              <a:t> century silver (top left) and lead alloy disc brooches. </a:t>
            </a:r>
            <a:endParaRPr lang="en-US" dirty="0"/>
          </a:p>
        </p:txBody>
      </p:sp>
    </p:spTree>
    <p:extLst>
      <p:ext uri="{BB962C8B-B14F-4D97-AF65-F5344CB8AC3E}">
        <p14:creationId xmlns:p14="http://schemas.microsoft.com/office/powerpoint/2010/main" val="18277041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467600" cy="646331"/>
          </a:xfrm>
          <a:prstGeom prst="rect">
            <a:avLst/>
          </a:prstGeom>
          <a:noFill/>
        </p:spPr>
        <p:txBody>
          <a:bodyPr wrap="square" rtlCol="0">
            <a:spAutoFit/>
          </a:bodyPr>
          <a:lstStyle/>
          <a:p>
            <a:r>
              <a:rPr lang="en-US" dirty="0" smtClean="0"/>
              <a:t>AY4. </a:t>
            </a:r>
            <a:r>
              <a:rPr lang="en-US" dirty="0" smtClean="0"/>
              <a:t>COPPERGATE EXCAVATIONS – 10</a:t>
            </a:r>
            <a:r>
              <a:rPr lang="en-US" baseline="30000" dirty="0" smtClean="0"/>
              <a:t>th</a:t>
            </a:r>
            <a:r>
              <a:rPr lang="en-US" dirty="0" smtClean="0"/>
              <a:t> century coin die, lead trial pieces and silver pennies.</a:t>
            </a:r>
            <a:endParaRPr lang="en-US" dirty="0"/>
          </a:p>
        </p:txBody>
      </p:sp>
    </p:spTree>
    <p:extLst>
      <p:ext uri="{BB962C8B-B14F-4D97-AF65-F5344CB8AC3E}">
        <p14:creationId xmlns:p14="http://schemas.microsoft.com/office/powerpoint/2010/main" val="109154020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7200"/>
            <a:ext cx="7315200" cy="4873752"/>
          </a:xfrm>
          <a:prstGeom prst="rect">
            <a:avLst/>
          </a:prstGeom>
        </p:spPr>
      </p:pic>
      <p:sp>
        <p:nvSpPr>
          <p:cNvPr id="3" name="TextBox 2"/>
          <p:cNvSpPr txBox="1"/>
          <p:nvPr/>
        </p:nvSpPr>
        <p:spPr>
          <a:xfrm>
            <a:off x="1143000" y="5562600"/>
            <a:ext cx="7315200" cy="369332"/>
          </a:xfrm>
          <a:prstGeom prst="rect">
            <a:avLst/>
          </a:prstGeom>
          <a:noFill/>
        </p:spPr>
        <p:txBody>
          <a:bodyPr wrap="square" rtlCol="0">
            <a:spAutoFit/>
          </a:bodyPr>
          <a:lstStyle/>
          <a:p>
            <a:r>
              <a:rPr lang="en-US" dirty="0" smtClean="0"/>
              <a:t>AY5.</a:t>
            </a:r>
            <a:r>
              <a:rPr lang="en-US" dirty="0" smtClean="0"/>
              <a:t> COPPERGATE EXCAVATIONS – 10</a:t>
            </a:r>
            <a:r>
              <a:rPr lang="en-US" baseline="30000" dirty="0" smtClean="0"/>
              <a:t>th</a:t>
            </a:r>
            <a:r>
              <a:rPr lang="en-US" dirty="0" smtClean="0"/>
              <a:t> Century amber jewelry. </a:t>
            </a:r>
            <a:r>
              <a:rPr lang="en-US" dirty="0" smtClean="0"/>
              <a:t> </a:t>
            </a:r>
            <a:endParaRPr lang="en-US" dirty="0"/>
          </a:p>
        </p:txBody>
      </p:sp>
    </p:spTree>
    <p:extLst>
      <p:ext uri="{BB962C8B-B14F-4D97-AF65-F5344CB8AC3E}">
        <p14:creationId xmlns:p14="http://schemas.microsoft.com/office/powerpoint/2010/main" val="21861932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8077200" cy="646331"/>
          </a:xfrm>
          <a:prstGeom prst="rect">
            <a:avLst/>
          </a:prstGeom>
          <a:noFill/>
        </p:spPr>
        <p:txBody>
          <a:bodyPr wrap="square" rtlCol="0">
            <a:spAutoFit/>
          </a:bodyPr>
          <a:lstStyle/>
          <a:p>
            <a:r>
              <a:rPr lang="en-US" dirty="0" smtClean="0"/>
              <a:t>AY6. </a:t>
            </a:r>
            <a:r>
              <a:rPr lang="en-US" dirty="0" smtClean="0"/>
              <a:t>COPPERGATE EXCAVATIONS – 10</a:t>
            </a:r>
            <a:r>
              <a:rPr lang="en-US" baseline="30000" dirty="0" smtClean="0"/>
              <a:t>th</a:t>
            </a:r>
            <a:r>
              <a:rPr lang="en-US" dirty="0" smtClean="0"/>
              <a:t> Century bone and antler combs, pins, spindle whorls and textiles.</a:t>
            </a:r>
            <a:r>
              <a:rPr lang="en-US" dirty="0" smtClean="0"/>
              <a:t> </a:t>
            </a:r>
            <a:endParaRPr lang="en-US" dirty="0"/>
          </a:p>
        </p:txBody>
      </p:sp>
    </p:spTree>
    <p:extLst>
      <p:ext uri="{BB962C8B-B14F-4D97-AF65-F5344CB8AC3E}">
        <p14:creationId xmlns:p14="http://schemas.microsoft.com/office/powerpoint/2010/main" val="10480416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533400"/>
            <a:ext cx="7315200" cy="4873752"/>
          </a:xfrm>
          <a:prstGeom prst="rect">
            <a:avLst/>
          </a:prstGeom>
        </p:spPr>
      </p:pic>
      <p:sp>
        <p:nvSpPr>
          <p:cNvPr id="3" name="TextBox 2"/>
          <p:cNvSpPr txBox="1"/>
          <p:nvPr/>
        </p:nvSpPr>
        <p:spPr>
          <a:xfrm>
            <a:off x="990600" y="5638800"/>
            <a:ext cx="7315200" cy="646331"/>
          </a:xfrm>
          <a:prstGeom prst="rect">
            <a:avLst/>
          </a:prstGeom>
          <a:noFill/>
        </p:spPr>
        <p:txBody>
          <a:bodyPr wrap="square" rtlCol="0">
            <a:spAutoFit/>
          </a:bodyPr>
          <a:lstStyle/>
          <a:p>
            <a:r>
              <a:rPr lang="en-US" dirty="0" smtClean="0"/>
              <a:t>AY7.</a:t>
            </a:r>
            <a:r>
              <a:rPr lang="en-US" dirty="0" smtClean="0"/>
              <a:t> COPPERGATE EXCAVATIONS – 10</a:t>
            </a:r>
            <a:r>
              <a:rPr lang="en-US" baseline="30000" dirty="0" smtClean="0"/>
              <a:t>th</a:t>
            </a:r>
            <a:r>
              <a:rPr lang="en-US" dirty="0" smtClean="0"/>
              <a:t> Century folding scales, pan and lead weights</a:t>
            </a:r>
            <a:r>
              <a:rPr lang="en-US" dirty="0"/>
              <a:t>.</a:t>
            </a:r>
            <a:endParaRPr lang="en-US" dirty="0"/>
          </a:p>
        </p:txBody>
      </p:sp>
    </p:spTree>
    <p:extLst>
      <p:ext uri="{BB962C8B-B14F-4D97-AF65-F5344CB8AC3E}">
        <p14:creationId xmlns:p14="http://schemas.microsoft.com/office/powerpoint/2010/main" val="385392021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638800"/>
            <a:ext cx="7391400" cy="646331"/>
          </a:xfrm>
          <a:prstGeom prst="rect">
            <a:avLst/>
          </a:prstGeom>
          <a:noFill/>
        </p:spPr>
        <p:txBody>
          <a:bodyPr wrap="square" rtlCol="0">
            <a:spAutoFit/>
          </a:bodyPr>
          <a:lstStyle/>
          <a:p>
            <a:r>
              <a:rPr lang="en-US" dirty="0" smtClean="0"/>
              <a:t>AY8.</a:t>
            </a:r>
            <a:r>
              <a:rPr lang="en-US" dirty="0" smtClean="0"/>
              <a:t> COPPERGATE EXCAVATIONS – 10</a:t>
            </a:r>
            <a:r>
              <a:rPr lang="en-US" baseline="30000" dirty="0" smtClean="0"/>
              <a:t>th</a:t>
            </a:r>
            <a:r>
              <a:rPr lang="en-US" dirty="0" smtClean="0"/>
              <a:t> Century woodworking tools: draw knife, chisel, axe and bit.</a:t>
            </a:r>
            <a:r>
              <a:rPr lang="en-US" dirty="0" smtClean="0"/>
              <a:t> </a:t>
            </a:r>
            <a:endParaRPr lang="en-US" dirty="0"/>
          </a:p>
        </p:txBody>
      </p:sp>
    </p:spTree>
    <p:extLst>
      <p:ext uri="{BB962C8B-B14F-4D97-AF65-F5344CB8AC3E}">
        <p14:creationId xmlns:p14="http://schemas.microsoft.com/office/powerpoint/2010/main" val="38848173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715000"/>
            <a:ext cx="7772400" cy="369332"/>
          </a:xfrm>
          <a:prstGeom prst="rect">
            <a:avLst/>
          </a:prstGeom>
          <a:noFill/>
        </p:spPr>
        <p:txBody>
          <a:bodyPr wrap="square" rtlCol="0">
            <a:spAutoFit/>
          </a:bodyPr>
          <a:lstStyle/>
          <a:p>
            <a:r>
              <a:rPr lang="en-US" dirty="0" smtClean="0"/>
              <a:t>AY9. </a:t>
            </a:r>
            <a:r>
              <a:rPr lang="en-US" dirty="0" smtClean="0"/>
              <a:t>COPPERGATE EXCAVATIONS – Wattle buildings c. 900-950 under excavatio</a:t>
            </a:r>
            <a:r>
              <a:rPr lang="en-US" dirty="0" smtClean="0"/>
              <a:t>n.</a:t>
            </a:r>
            <a:endParaRPr lang="en-US" dirty="0"/>
          </a:p>
        </p:txBody>
      </p:sp>
    </p:spTree>
    <p:extLst>
      <p:ext uri="{BB962C8B-B14F-4D97-AF65-F5344CB8AC3E}">
        <p14:creationId xmlns:p14="http://schemas.microsoft.com/office/powerpoint/2010/main" val="30303216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533400"/>
            <a:ext cx="7315200" cy="4873752"/>
          </a:xfrm>
          <a:prstGeom prst="rect">
            <a:avLst/>
          </a:prstGeom>
        </p:spPr>
      </p:pic>
      <p:sp>
        <p:nvSpPr>
          <p:cNvPr id="3" name="TextBox 2"/>
          <p:cNvSpPr txBox="1"/>
          <p:nvPr/>
        </p:nvSpPr>
        <p:spPr>
          <a:xfrm>
            <a:off x="1066800" y="5562600"/>
            <a:ext cx="7315200" cy="646331"/>
          </a:xfrm>
          <a:prstGeom prst="rect">
            <a:avLst/>
          </a:prstGeom>
          <a:noFill/>
        </p:spPr>
        <p:txBody>
          <a:bodyPr wrap="square" rtlCol="0">
            <a:spAutoFit/>
          </a:bodyPr>
          <a:lstStyle/>
          <a:p>
            <a:r>
              <a:rPr lang="en-US" dirty="0" smtClean="0"/>
              <a:t>AY10. </a:t>
            </a:r>
            <a:r>
              <a:rPr lang="en-US" dirty="0" smtClean="0"/>
              <a:t>COPPERGATE EXCAVATIONS – Grave cover fragment with animal interlace c. 950.</a:t>
            </a:r>
            <a:endParaRPr lang="en-US" dirty="0"/>
          </a:p>
        </p:txBody>
      </p:sp>
    </p:spTree>
    <p:extLst>
      <p:ext uri="{BB962C8B-B14F-4D97-AF65-F5344CB8AC3E}">
        <p14:creationId xmlns:p14="http://schemas.microsoft.com/office/powerpoint/2010/main" val="33695598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576" y="0"/>
            <a:ext cx="4569143" cy="6858000"/>
          </a:xfrm>
          <a:prstGeom prst="rect">
            <a:avLst/>
          </a:prstGeom>
        </p:spPr>
      </p:pic>
      <p:sp>
        <p:nvSpPr>
          <p:cNvPr id="3" name="TextBox 2"/>
          <p:cNvSpPr txBox="1"/>
          <p:nvPr/>
        </p:nvSpPr>
        <p:spPr>
          <a:xfrm>
            <a:off x="228600" y="1676400"/>
            <a:ext cx="3276600" cy="923330"/>
          </a:xfrm>
          <a:prstGeom prst="rect">
            <a:avLst/>
          </a:prstGeom>
          <a:noFill/>
        </p:spPr>
        <p:txBody>
          <a:bodyPr wrap="square" rtlCol="0">
            <a:spAutoFit/>
          </a:bodyPr>
          <a:lstStyle/>
          <a:p>
            <a:r>
              <a:rPr lang="en-US" dirty="0" smtClean="0"/>
              <a:t>3.</a:t>
            </a:r>
            <a:r>
              <a:rPr lang="en-US" dirty="0" smtClean="0"/>
              <a:t> The Royal Pavilion Brighton –Roof of West Porch.</a:t>
            </a:r>
          </a:p>
          <a:p>
            <a:r>
              <a:rPr lang="en-US" dirty="0" smtClean="0"/>
              <a:t> </a:t>
            </a:r>
            <a:endParaRPr lang="en-US" dirty="0"/>
          </a:p>
        </p:txBody>
      </p:sp>
    </p:spTree>
    <p:extLst>
      <p:ext uri="{BB962C8B-B14F-4D97-AF65-F5344CB8AC3E}">
        <p14:creationId xmlns:p14="http://schemas.microsoft.com/office/powerpoint/2010/main" val="21021932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000"/>
            <a:ext cx="7315200" cy="4873752"/>
          </a:xfrm>
          <a:prstGeom prst="rect">
            <a:avLst/>
          </a:prstGeom>
        </p:spPr>
      </p:pic>
      <p:sp>
        <p:nvSpPr>
          <p:cNvPr id="3" name="TextBox 2"/>
          <p:cNvSpPr txBox="1"/>
          <p:nvPr/>
        </p:nvSpPr>
        <p:spPr>
          <a:xfrm>
            <a:off x="914400" y="5486400"/>
            <a:ext cx="7543800" cy="646331"/>
          </a:xfrm>
          <a:prstGeom prst="rect">
            <a:avLst/>
          </a:prstGeom>
          <a:noFill/>
        </p:spPr>
        <p:txBody>
          <a:bodyPr wrap="square" rtlCol="0">
            <a:spAutoFit/>
          </a:bodyPr>
          <a:lstStyle/>
          <a:p>
            <a:r>
              <a:rPr lang="en-US" dirty="0" smtClean="0"/>
              <a:t>AY11. </a:t>
            </a:r>
            <a:r>
              <a:rPr lang="en-US" dirty="0" smtClean="0"/>
              <a:t>COPPERGATE EXCAVATIONS – 10</a:t>
            </a:r>
            <a:r>
              <a:rPr lang="en-US" baseline="30000" dirty="0" smtClean="0"/>
              <a:t>th</a:t>
            </a:r>
            <a:r>
              <a:rPr lang="en-US" dirty="0" smtClean="0"/>
              <a:t> Century decorated bone strap-end. Length 6cm.</a:t>
            </a:r>
            <a:r>
              <a:rPr lang="en-US" dirty="0" smtClean="0"/>
              <a:t> </a:t>
            </a:r>
            <a:endParaRPr lang="en-US" dirty="0"/>
          </a:p>
        </p:txBody>
      </p:sp>
    </p:spTree>
    <p:extLst>
      <p:ext uri="{BB962C8B-B14F-4D97-AF65-F5344CB8AC3E}">
        <p14:creationId xmlns:p14="http://schemas.microsoft.com/office/powerpoint/2010/main" val="6227650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533400"/>
            <a:ext cx="7315200" cy="4873752"/>
          </a:xfrm>
          <a:prstGeom prst="rect">
            <a:avLst/>
          </a:prstGeom>
        </p:spPr>
      </p:pic>
      <p:sp>
        <p:nvSpPr>
          <p:cNvPr id="3" name="TextBox 2"/>
          <p:cNvSpPr txBox="1"/>
          <p:nvPr/>
        </p:nvSpPr>
        <p:spPr>
          <a:xfrm>
            <a:off x="1066800" y="5562600"/>
            <a:ext cx="7543800" cy="646331"/>
          </a:xfrm>
          <a:prstGeom prst="rect">
            <a:avLst/>
          </a:prstGeom>
          <a:noFill/>
        </p:spPr>
        <p:txBody>
          <a:bodyPr wrap="square" rtlCol="0">
            <a:spAutoFit/>
          </a:bodyPr>
          <a:lstStyle/>
          <a:p>
            <a:r>
              <a:rPr lang="en-US" dirty="0" smtClean="0"/>
              <a:t>AY12.</a:t>
            </a:r>
            <a:r>
              <a:rPr lang="en-US" dirty="0" smtClean="0"/>
              <a:t> COPPERGATE EXCAVATIONS – 10</a:t>
            </a:r>
            <a:r>
              <a:rPr lang="en-US" baseline="30000" dirty="0" smtClean="0"/>
              <a:t>th</a:t>
            </a:r>
            <a:r>
              <a:rPr lang="en-US" dirty="0" smtClean="0"/>
              <a:t> Century artist’s bone trial-piece. (detail).</a:t>
            </a:r>
            <a:r>
              <a:rPr lang="en-US" dirty="0" smtClean="0"/>
              <a:t>  </a:t>
            </a:r>
            <a:endParaRPr lang="en-US" dirty="0"/>
          </a:p>
        </p:txBody>
      </p:sp>
    </p:spTree>
    <p:extLst>
      <p:ext uri="{BB962C8B-B14F-4D97-AF65-F5344CB8AC3E}">
        <p14:creationId xmlns:p14="http://schemas.microsoft.com/office/powerpoint/2010/main" val="38913136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824" y="2590800"/>
            <a:ext cx="6324600" cy="769441"/>
          </a:xfrm>
          <a:prstGeom prst="rect">
            <a:avLst/>
          </a:prstGeom>
          <a:noFill/>
        </p:spPr>
        <p:txBody>
          <a:bodyPr wrap="square" rtlCol="0">
            <a:spAutoFit/>
          </a:bodyPr>
          <a:lstStyle/>
          <a:p>
            <a:r>
              <a:rPr lang="en-US" sz="4400" dirty="0" smtClean="0"/>
              <a:t>END OF BOX 7.</a:t>
            </a:r>
            <a:endParaRPr lang="en-US" sz="4400" dirty="0"/>
          </a:p>
        </p:txBody>
      </p:sp>
    </p:spTree>
    <p:extLst>
      <p:ext uri="{BB962C8B-B14F-4D97-AF65-F5344CB8AC3E}">
        <p14:creationId xmlns:p14="http://schemas.microsoft.com/office/powerpoint/2010/main" val="20042148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4" name="TextBox 3"/>
          <p:cNvSpPr txBox="1"/>
          <p:nvPr/>
        </p:nvSpPr>
        <p:spPr>
          <a:xfrm>
            <a:off x="76200" y="2133600"/>
            <a:ext cx="3733800" cy="923330"/>
          </a:xfrm>
          <a:prstGeom prst="rect">
            <a:avLst/>
          </a:prstGeom>
          <a:noFill/>
        </p:spPr>
        <p:txBody>
          <a:bodyPr wrap="square" rtlCol="0">
            <a:spAutoFit/>
          </a:bodyPr>
          <a:lstStyle/>
          <a:p>
            <a:r>
              <a:rPr lang="en-US" dirty="0" smtClean="0"/>
              <a:t>4.</a:t>
            </a:r>
            <a:r>
              <a:rPr lang="en-US" dirty="0" smtClean="0"/>
              <a:t> The Royal Pavilion Brighton – George IV in Coronation Robes.</a:t>
            </a:r>
          </a:p>
          <a:p>
            <a:r>
              <a:rPr lang="en-US" dirty="0" smtClean="0"/>
              <a:t>  </a:t>
            </a:r>
            <a:endParaRPr lang="en-US" dirty="0"/>
          </a:p>
        </p:txBody>
      </p:sp>
    </p:spTree>
    <p:extLst>
      <p:ext uri="{BB962C8B-B14F-4D97-AF65-F5344CB8AC3E}">
        <p14:creationId xmlns:p14="http://schemas.microsoft.com/office/powerpoint/2010/main" val="55668966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486400"/>
            <a:ext cx="7543800" cy="369332"/>
          </a:xfrm>
          <a:prstGeom prst="rect">
            <a:avLst/>
          </a:prstGeom>
          <a:noFill/>
        </p:spPr>
        <p:txBody>
          <a:bodyPr wrap="square" rtlCol="0">
            <a:spAutoFit/>
          </a:bodyPr>
          <a:lstStyle/>
          <a:p>
            <a:r>
              <a:rPr lang="en-US" dirty="0" smtClean="0"/>
              <a:t>5.</a:t>
            </a:r>
            <a:r>
              <a:rPr lang="en-US" dirty="0" smtClean="0"/>
              <a:t> The Royal Pavilion Brighton – Corridor.</a:t>
            </a:r>
            <a:r>
              <a:rPr lang="en-US" dirty="0" smtClean="0"/>
              <a:t> </a:t>
            </a:r>
            <a:endParaRPr lang="en-US" dirty="0"/>
          </a:p>
        </p:txBody>
      </p:sp>
    </p:spTree>
    <p:extLst>
      <p:ext uri="{BB962C8B-B14F-4D97-AF65-F5344CB8AC3E}">
        <p14:creationId xmlns:p14="http://schemas.microsoft.com/office/powerpoint/2010/main" val="634072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562600"/>
            <a:ext cx="7391400" cy="369332"/>
          </a:xfrm>
          <a:prstGeom prst="rect">
            <a:avLst/>
          </a:prstGeom>
          <a:noFill/>
        </p:spPr>
        <p:txBody>
          <a:bodyPr wrap="square" rtlCol="0">
            <a:spAutoFit/>
          </a:bodyPr>
          <a:lstStyle/>
          <a:p>
            <a:r>
              <a:rPr lang="en-US" dirty="0" smtClean="0"/>
              <a:t>6. </a:t>
            </a:r>
            <a:r>
              <a:rPr lang="en-US" dirty="0" smtClean="0"/>
              <a:t>The Royal Pavilion Brighton – Music Room</a:t>
            </a:r>
          </a:p>
        </p:txBody>
      </p:sp>
    </p:spTree>
    <p:extLst>
      <p:ext uri="{BB962C8B-B14F-4D97-AF65-F5344CB8AC3E}">
        <p14:creationId xmlns:p14="http://schemas.microsoft.com/office/powerpoint/2010/main" val="43504458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562600"/>
            <a:ext cx="7543800" cy="369332"/>
          </a:xfrm>
          <a:prstGeom prst="rect">
            <a:avLst/>
          </a:prstGeom>
          <a:noFill/>
        </p:spPr>
        <p:txBody>
          <a:bodyPr wrap="square" rtlCol="0">
            <a:spAutoFit/>
          </a:bodyPr>
          <a:lstStyle/>
          <a:p>
            <a:r>
              <a:rPr lang="en-US" dirty="0" smtClean="0"/>
              <a:t>7.</a:t>
            </a:r>
            <a:r>
              <a:rPr lang="en-US" dirty="0" smtClean="0"/>
              <a:t> The Royal Pavilion Brighton – Music Room Panel</a:t>
            </a:r>
            <a:r>
              <a:rPr lang="en-US" dirty="0" smtClean="0"/>
              <a:t> </a:t>
            </a:r>
            <a:endParaRPr lang="en-US" dirty="0"/>
          </a:p>
        </p:txBody>
      </p:sp>
    </p:spTree>
    <p:extLst>
      <p:ext uri="{BB962C8B-B14F-4D97-AF65-F5344CB8AC3E}">
        <p14:creationId xmlns:p14="http://schemas.microsoft.com/office/powerpoint/2010/main" val="66119799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7929"/>
            <a:ext cx="4569143" cy="6858000"/>
          </a:xfrm>
          <a:prstGeom prst="rect">
            <a:avLst/>
          </a:prstGeom>
        </p:spPr>
      </p:pic>
      <p:sp>
        <p:nvSpPr>
          <p:cNvPr id="3" name="TextBox 2"/>
          <p:cNvSpPr txBox="1"/>
          <p:nvPr/>
        </p:nvSpPr>
        <p:spPr>
          <a:xfrm>
            <a:off x="152400" y="2209800"/>
            <a:ext cx="3276600" cy="646331"/>
          </a:xfrm>
          <a:prstGeom prst="rect">
            <a:avLst/>
          </a:prstGeom>
          <a:noFill/>
        </p:spPr>
        <p:txBody>
          <a:bodyPr wrap="square" rtlCol="0">
            <a:spAutoFit/>
          </a:bodyPr>
          <a:lstStyle/>
          <a:p>
            <a:r>
              <a:rPr lang="en-US" dirty="0" smtClean="0"/>
              <a:t>8.</a:t>
            </a:r>
            <a:r>
              <a:rPr lang="en-US" dirty="0" smtClean="0"/>
              <a:t> The Royal Pavilion Brighton – Music Room Ceiling.</a:t>
            </a:r>
            <a:r>
              <a:rPr lang="en-US" dirty="0" smtClean="0"/>
              <a:t> </a:t>
            </a:r>
            <a:endParaRPr lang="en-US" dirty="0"/>
          </a:p>
        </p:txBody>
      </p:sp>
    </p:spTree>
    <p:extLst>
      <p:ext uri="{BB962C8B-B14F-4D97-AF65-F5344CB8AC3E}">
        <p14:creationId xmlns:p14="http://schemas.microsoft.com/office/powerpoint/2010/main" val="368381273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550</Words>
  <Application>Microsoft Office PowerPoint</Application>
  <PresentationFormat>On-screen Show (4:3)</PresentationFormat>
  <Paragraphs>45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9</cp:revision>
  <dcterms:created xsi:type="dcterms:W3CDTF">2018-11-26T23:23:09Z</dcterms:created>
  <dcterms:modified xsi:type="dcterms:W3CDTF">2018-11-27T00:58:48Z</dcterms:modified>
</cp:coreProperties>
</file>