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94" r:id="rId28"/>
    <p:sldId id="295" r:id="rId29"/>
    <p:sldId id="283" r:id="rId30"/>
    <p:sldId id="281" r:id="rId31"/>
    <p:sldId id="284" r:id="rId32"/>
    <p:sldId id="292" r:id="rId33"/>
    <p:sldId id="293" r:id="rId34"/>
    <p:sldId id="285" r:id="rId35"/>
    <p:sldId id="286" r:id="rId36"/>
    <p:sldId id="287" r:id="rId37"/>
    <p:sldId id="288" r:id="rId38"/>
    <p:sldId id="289" r:id="rId39"/>
    <p:sldId id="290" r:id="rId40"/>
    <p:sldId id="291"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EF567-26AA-4007-96B3-28DD73283A9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406241036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EF567-26AA-4007-96B3-28DD73283A9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334540292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EF567-26AA-4007-96B3-28DD73283A9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222342040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EF567-26AA-4007-96B3-28DD73283A9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207270735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EF567-26AA-4007-96B3-28DD73283A91}"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427553104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EF567-26AA-4007-96B3-28DD73283A91}"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316782319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EF567-26AA-4007-96B3-28DD73283A91}"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345177365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EF567-26AA-4007-96B3-28DD73283A91}"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228288092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EF567-26AA-4007-96B3-28DD73283A91}"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387754385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EF567-26AA-4007-96B3-28DD73283A91}"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418887896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EF567-26AA-4007-96B3-28DD73283A91}"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F05A4-636C-47E0-98AB-B78BB4EC9305}" type="slidenum">
              <a:rPr lang="en-US" smtClean="0"/>
              <a:t>‹#›</a:t>
            </a:fld>
            <a:endParaRPr lang="en-US"/>
          </a:p>
        </p:txBody>
      </p:sp>
    </p:spTree>
    <p:extLst>
      <p:ext uri="{BB962C8B-B14F-4D97-AF65-F5344CB8AC3E}">
        <p14:creationId xmlns:p14="http://schemas.microsoft.com/office/powerpoint/2010/main" val="7473316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EF567-26AA-4007-96B3-28DD73283A91}" type="datetimeFigureOut">
              <a:rPr lang="en-US" smtClean="0"/>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F05A4-636C-47E0-98AB-B78BB4EC9305}" type="slidenum">
              <a:rPr lang="en-US" smtClean="0"/>
              <a:t>‹#›</a:t>
            </a:fld>
            <a:endParaRPr lang="en-US"/>
          </a:p>
        </p:txBody>
      </p:sp>
    </p:spTree>
    <p:extLst>
      <p:ext uri="{BB962C8B-B14F-4D97-AF65-F5344CB8AC3E}">
        <p14:creationId xmlns:p14="http://schemas.microsoft.com/office/powerpoint/2010/main" val="195411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971800"/>
            <a:ext cx="8534400" cy="3170099"/>
          </a:xfrm>
          <a:prstGeom prst="rect">
            <a:avLst/>
          </a:prstGeom>
          <a:noFill/>
        </p:spPr>
        <p:txBody>
          <a:bodyPr wrap="square" rtlCol="0">
            <a:spAutoFit/>
          </a:bodyPr>
          <a:lstStyle/>
          <a:p>
            <a:r>
              <a:rPr lang="en-US" sz="4000" dirty="0" smtClean="0"/>
              <a:t>These slides are from the estate of Paul Berthelot who found the English culture and architecture intriguing. He acquired these images while stationed in England serving in the US Air Force.</a:t>
            </a:r>
            <a:endParaRPr lang="en-US" sz="4000" dirty="0"/>
          </a:p>
        </p:txBody>
      </p:sp>
      <p:sp>
        <p:nvSpPr>
          <p:cNvPr id="5" name="TextBox 4"/>
          <p:cNvSpPr txBox="1"/>
          <p:nvPr/>
        </p:nvSpPr>
        <p:spPr>
          <a:xfrm>
            <a:off x="647700" y="838200"/>
            <a:ext cx="7848600" cy="1200329"/>
          </a:xfrm>
          <a:prstGeom prst="rect">
            <a:avLst/>
          </a:prstGeom>
          <a:noFill/>
        </p:spPr>
        <p:txBody>
          <a:bodyPr wrap="square" rtlCol="0">
            <a:spAutoFit/>
          </a:bodyPr>
          <a:lstStyle/>
          <a:p>
            <a:r>
              <a:rPr lang="en-US" sz="3600" dirty="0" smtClean="0"/>
              <a:t>THE ROYAL BOTANICAL GARDENS, KEW PALACE, STONEHENGE</a:t>
            </a:r>
            <a:endParaRPr lang="en-US" sz="3600" dirty="0"/>
          </a:p>
        </p:txBody>
      </p:sp>
    </p:spTree>
    <p:extLst>
      <p:ext uri="{BB962C8B-B14F-4D97-AF65-F5344CB8AC3E}">
        <p14:creationId xmlns:p14="http://schemas.microsoft.com/office/powerpoint/2010/main" val="11542917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82" y="609600"/>
            <a:ext cx="7315200" cy="4873752"/>
          </a:xfrm>
          <a:prstGeom prst="rect">
            <a:avLst/>
          </a:prstGeom>
        </p:spPr>
      </p:pic>
      <p:sp>
        <p:nvSpPr>
          <p:cNvPr id="3" name="TextBox 2"/>
          <p:cNvSpPr txBox="1"/>
          <p:nvPr/>
        </p:nvSpPr>
        <p:spPr>
          <a:xfrm>
            <a:off x="918882" y="5791200"/>
            <a:ext cx="7691718" cy="646331"/>
          </a:xfrm>
          <a:prstGeom prst="rect">
            <a:avLst/>
          </a:prstGeom>
          <a:noFill/>
        </p:spPr>
        <p:txBody>
          <a:bodyPr wrap="square" rtlCol="0">
            <a:spAutoFit/>
          </a:bodyPr>
          <a:lstStyle/>
          <a:p>
            <a:r>
              <a:rPr lang="en-US" dirty="0" smtClean="0"/>
              <a:t>10. Palm House (erected 1844-48); view from steps on north side of Pond, with Weeping Willow to right.</a:t>
            </a:r>
            <a:endParaRPr lang="en-US" dirty="0"/>
          </a:p>
        </p:txBody>
      </p:sp>
    </p:spTree>
    <p:extLst>
      <p:ext uri="{BB962C8B-B14F-4D97-AF65-F5344CB8AC3E}">
        <p14:creationId xmlns:p14="http://schemas.microsoft.com/office/powerpoint/2010/main" val="120666516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06" y="609600"/>
            <a:ext cx="7315200" cy="4873752"/>
          </a:xfrm>
          <a:prstGeom prst="rect">
            <a:avLst/>
          </a:prstGeom>
        </p:spPr>
      </p:pic>
      <p:sp>
        <p:nvSpPr>
          <p:cNvPr id="3" name="TextBox 2"/>
          <p:cNvSpPr txBox="1"/>
          <p:nvPr/>
        </p:nvSpPr>
        <p:spPr>
          <a:xfrm>
            <a:off x="887506" y="5638800"/>
            <a:ext cx="7723094" cy="646331"/>
          </a:xfrm>
          <a:prstGeom prst="rect">
            <a:avLst/>
          </a:prstGeom>
          <a:noFill/>
        </p:spPr>
        <p:txBody>
          <a:bodyPr wrap="square" rtlCol="0">
            <a:spAutoFit/>
          </a:bodyPr>
          <a:lstStyle/>
          <a:p>
            <a:r>
              <a:rPr lang="en-US" dirty="0" smtClean="0"/>
              <a:t>11. Palm House (erected 1844-48); view from steps on north side of Pond showing spring bedding (Tulips, etc.) and Queen’s Beasts at foot of the Terrace.</a:t>
            </a:r>
            <a:endParaRPr lang="en-US" dirty="0"/>
          </a:p>
        </p:txBody>
      </p:sp>
    </p:spTree>
    <p:extLst>
      <p:ext uri="{BB962C8B-B14F-4D97-AF65-F5344CB8AC3E}">
        <p14:creationId xmlns:p14="http://schemas.microsoft.com/office/powerpoint/2010/main" val="199142058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620000" cy="646331"/>
          </a:xfrm>
          <a:prstGeom prst="rect">
            <a:avLst/>
          </a:prstGeom>
          <a:noFill/>
        </p:spPr>
        <p:txBody>
          <a:bodyPr wrap="square" rtlCol="0">
            <a:spAutoFit/>
          </a:bodyPr>
          <a:lstStyle/>
          <a:p>
            <a:r>
              <a:rPr lang="en-US" dirty="0" smtClean="0"/>
              <a:t>13. Orangery (erected 1761); view from Broad Walk, with beds of Tulips and Pansies, Rhododendron “Countess Fitzwilliam”, and large Elms.</a:t>
            </a:r>
            <a:endParaRPr lang="en-US" dirty="0"/>
          </a:p>
        </p:txBody>
      </p:sp>
    </p:spTree>
    <p:extLst>
      <p:ext uri="{BB962C8B-B14F-4D97-AF65-F5344CB8AC3E}">
        <p14:creationId xmlns:p14="http://schemas.microsoft.com/office/powerpoint/2010/main" val="128200786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0"/>
            <a:ext cx="4569143" cy="6858000"/>
          </a:xfrm>
          <a:prstGeom prst="rect">
            <a:avLst/>
          </a:prstGeom>
        </p:spPr>
      </p:pic>
      <p:sp>
        <p:nvSpPr>
          <p:cNvPr id="4" name="TextBox 3"/>
          <p:cNvSpPr txBox="1"/>
          <p:nvPr/>
        </p:nvSpPr>
        <p:spPr>
          <a:xfrm>
            <a:off x="228600" y="2057400"/>
            <a:ext cx="3429000" cy="1200329"/>
          </a:xfrm>
          <a:prstGeom prst="rect">
            <a:avLst/>
          </a:prstGeom>
          <a:noFill/>
        </p:spPr>
        <p:txBody>
          <a:bodyPr wrap="square" rtlCol="0">
            <a:spAutoFit/>
          </a:bodyPr>
          <a:lstStyle/>
          <a:p>
            <a:r>
              <a:rPr lang="en-US" dirty="0" smtClean="0"/>
              <a:t>16. Pagoda viewed from Heath Garden. The Pagoda was built in 1761 for Princess Augusta to Chambers’ design.</a:t>
            </a:r>
            <a:endParaRPr lang="en-US" dirty="0"/>
          </a:p>
        </p:txBody>
      </p:sp>
    </p:spTree>
    <p:extLst>
      <p:ext uri="{BB962C8B-B14F-4D97-AF65-F5344CB8AC3E}">
        <p14:creationId xmlns:p14="http://schemas.microsoft.com/office/powerpoint/2010/main" val="289530061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696200" cy="646331"/>
          </a:xfrm>
          <a:prstGeom prst="rect">
            <a:avLst/>
          </a:prstGeom>
          <a:noFill/>
        </p:spPr>
        <p:txBody>
          <a:bodyPr wrap="square" rtlCol="0">
            <a:spAutoFit/>
          </a:bodyPr>
          <a:lstStyle/>
          <a:p>
            <a:r>
              <a:rPr lang="en-US" dirty="0" smtClean="0"/>
              <a:t>17. Spring scene: Daffodils and Japanese Cherries with the Palm House in the background. The Palm House was built between 1844-48.</a:t>
            </a:r>
            <a:endParaRPr lang="en-US" dirty="0"/>
          </a:p>
        </p:txBody>
      </p:sp>
    </p:spTree>
    <p:extLst>
      <p:ext uri="{BB962C8B-B14F-4D97-AF65-F5344CB8AC3E}">
        <p14:creationId xmlns:p14="http://schemas.microsoft.com/office/powerpoint/2010/main" val="43152150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838200" y="5638800"/>
            <a:ext cx="7543800" cy="646331"/>
          </a:xfrm>
          <a:prstGeom prst="rect">
            <a:avLst/>
          </a:prstGeom>
          <a:noFill/>
        </p:spPr>
        <p:txBody>
          <a:bodyPr wrap="square" rtlCol="0">
            <a:spAutoFit/>
          </a:bodyPr>
          <a:lstStyle/>
          <a:p>
            <a:r>
              <a:rPr lang="en-US" dirty="0" smtClean="0"/>
              <a:t>18. Shrubs and trees with colored foliage; with </a:t>
            </a:r>
            <a:r>
              <a:rPr lang="en-US" i="1" dirty="0" smtClean="0"/>
              <a:t>Magnolia stellata </a:t>
            </a:r>
            <a:r>
              <a:rPr lang="en-US" dirty="0" smtClean="0"/>
              <a:t>in flower; Kew Palace in distance.</a:t>
            </a:r>
            <a:endParaRPr lang="en-US" dirty="0"/>
          </a:p>
        </p:txBody>
      </p:sp>
    </p:spTree>
    <p:extLst>
      <p:ext uri="{BB962C8B-B14F-4D97-AF65-F5344CB8AC3E}">
        <p14:creationId xmlns:p14="http://schemas.microsoft.com/office/powerpoint/2010/main" val="277769656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838200" y="5715000"/>
            <a:ext cx="7772400" cy="646331"/>
          </a:xfrm>
          <a:prstGeom prst="rect">
            <a:avLst/>
          </a:prstGeom>
          <a:noFill/>
        </p:spPr>
        <p:txBody>
          <a:bodyPr wrap="square" rtlCol="0">
            <a:spAutoFit/>
          </a:bodyPr>
          <a:lstStyle/>
          <a:p>
            <a:r>
              <a:rPr lang="en-US" dirty="0" smtClean="0"/>
              <a:t>19. Varieties of Japanese Cherries (</a:t>
            </a:r>
            <a:r>
              <a:rPr lang="en-US" i="1" dirty="0" smtClean="0"/>
              <a:t>Prunus serrulata</a:t>
            </a:r>
            <a:r>
              <a:rPr lang="en-US" dirty="0" smtClean="0"/>
              <a:t>) flowering in Spring, under-planted with Grape Hyacinth (</a:t>
            </a:r>
            <a:r>
              <a:rPr lang="en-US" i="1" dirty="0" smtClean="0"/>
              <a:t>Muscari armeniacum</a:t>
            </a:r>
            <a:r>
              <a:rPr lang="en-US" dirty="0" smtClean="0"/>
              <a:t>).</a:t>
            </a:r>
            <a:endParaRPr lang="en-US" dirty="0"/>
          </a:p>
        </p:txBody>
      </p:sp>
    </p:spTree>
    <p:extLst>
      <p:ext uri="{BB962C8B-B14F-4D97-AF65-F5344CB8AC3E}">
        <p14:creationId xmlns:p14="http://schemas.microsoft.com/office/powerpoint/2010/main" val="120886518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715000"/>
            <a:ext cx="7696200" cy="646331"/>
          </a:xfrm>
          <a:prstGeom prst="rect">
            <a:avLst/>
          </a:prstGeom>
          <a:noFill/>
        </p:spPr>
        <p:txBody>
          <a:bodyPr wrap="square" rtlCol="0">
            <a:spAutoFit/>
          </a:bodyPr>
          <a:lstStyle/>
          <a:p>
            <a:r>
              <a:rPr lang="en-US" dirty="0" smtClean="0"/>
              <a:t>21. </a:t>
            </a:r>
            <a:r>
              <a:rPr lang="en-US" i="1" dirty="0" smtClean="0"/>
              <a:t>Magnolia soulangiana</a:t>
            </a:r>
            <a:r>
              <a:rPr lang="en-US" dirty="0" smtClean="0"/>
              <a:t>, a hybrid between </a:t>
            </a:r>
            <a:r>
              <a:rPr lang="en-US" i="1" dirty="0" smtClean="0"/>
              <a:t>M. denudata</a:t>
            </a:r>
            <a:r>
              <a:rPr lang="en-US" dirty="0" smtClean="0"/>
              <a:t> and </a:t>
            </a:r>
            <a:r>
              <a:rPr lang="en-US" i="1" dirty="0" smtClean="0"/>
              <a:t>M. liliflora</a:t>
            </a:r>
            <a:r>
              <a:rPr lang="en-US" dirty="0" smtClean="0"/>
              <a:t>, a small tree lowering April to May.</a:t>
            </a:r>
            <a:endParaRPr lang="en-US" dirty="0"/>
          </a:p>
        </p:txBody>
      </p:sp>
    </p:spTree>
    <p:extLst>
      <p:ext uri="{BB962C8B-B14F-4D97-AF65-F5344CB8AC3E}">
        <p14:creationId xmlns:p14="http://schemas.microsoft.com/office/powerpoint/2010/main" val="286123249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4" name="TextBox 3"/>
          <p:cNvSpPr txBox="1"/>
          <p:nvPr/>
        </p:nvSpPr>
        <p:spPr>
          <a:xfrm>
            <a:off x="228600" y="2209800"/>
            <a:ext cx="3581400" cy="923330"/>
          </a:xfrm>
          <a:prstGeom prst="rect">
            <a:avLst/>
          </a:prstGeom>
          <a:noFill/>
        </p:spPr>
        <p:txBody>
          <a:bodyPr wrap="square" rtlCol="0">
            <a:spAutoFit/>
          </a:bodyPr>
          <a:lstStyle/>
          <a:p>
            <a:r>
              <a:rPr lang="en-US" dirty="0" smtClean="0"/>
              <a:t>23. Spring bedding of Tulips and Pansies, with Maidenhair Tree (</a:t>
            </a:r>
            <a:r>
              <a:rPr lang="en-US" i="1" dirty="0" smtClean="0"/>
              <a:t>Ginkgo bilboa</a:t>
            </a:r>
            <a:r>
              <a:rPr lang="en-US" dirty="0" smtClean="0"/>
              <a:t>), Planted 1762.</a:t>
            </a:r>
            <a:endParaRPr lang="en-US" dirty="0"/>
          </a:p>
        </p:txBody>
      </p:sp>
    </p:spTree>
    <p:extLst>
      <p:ext uri="{BB962C8B-B14F-4D97-AF65-F5344CB8AC3E}">
        <p14:creationId xmlns:p14="http://schemas.microsoft.com/office/powerpoint/2010/main" val="152149969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620000" cy="369332"/>
          </a:xfrm>
          <a:prstGeom prst="rect">
            <a:avLst/>
          </a:prstGeom>
          <a:noFill/>
        </p:spPr>
        <p:txBody>
          <a:bodyPr wrap="square" rtlCol="0">
            <a:spAutoFit/>
          </a:bodyPr>
          <a:lstStyle/>
          <a:p>
            <a:r>
              <a:rPr lang="en-US" dirty="0" smtClean="0"/>
              <a:t>24. Winter scene in Woodland, with Queen’s Cottage (built c. 1770).</a:t>
            </a:r>
            <a:endParaRPr lang="en-US" dirty="0"/>
          </a:p>
        </p:txBody>
      </p:sp>
    </p:spTree>
    <p:extLst>
      <p:ext uri="{BB962C8B-B14F-4D97-AF65-F5344CB8AC3E}">
        <p14:creationId xmlns:p14="http://schemas.microsoft.com/office/powerpoint/2010/main" val="334544147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533400"/>
            <a:ext cx="7315200" cy="4873752"/>
          </a:xfrm>
          <a:prstGeom prst="rect">
            <a:avLst/>
          </a:prstGeom>
        </p:spPr>
      </p:pic>
      <p:sp>
        <p:nvSpPr>
          <p:cNvPr id="3" name="TextBox 2"/>
          <p:cNvSpPr txBox="1"/>
          <p:nvPr/>
        </p:nvSpPr>
        <p:spPr>
          <a:xfrm>
            <a:off x="914400" y="5770733"/>
            <a:ext cx="7620000" cy="646331"/>
          </a:xfrm>
          <a:prstGeom prst="rect">
            <a:avLst/>
          </a:prstGeom>
          <a:noFill/>
        </p:spPr>
        <p:txBody>
          <a:bodyPr wrap="square" rtlCol="0">
            <a:spAutoFit/>
          </a:bodyPr>
          <a:lstStyle/>
          <a:p>
            <a:r>
              <a:rPr lang="en-US" dirty="0" smtClean="0"/>
              <a:t>1. Arboretum: Autumn scene showing leaf coloring of Silver Birch, Beech, Elm, popular and other trees</a:t>
            </a:r>
            <a:endParaRPr lang="en-US" dirty="0"/>
          </a:p>
        </p:txBody>
      </p:sp>
    </p:spTree>
    <p:extLst>
      <p:ext uri="{BB962C8B-B14F-4D97-AF65-F5344CB8AC3E}">
        <p14:creationId xmlns:p14="http://schemas.microsoft.com/office/powerpoint/2010/main" val="350769856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533400"/>
            <a:ext cx="7315200" cy="4873752"/>
          </a:xfrm>
          <a:prstGeom prst="rect">
            <a:avLst/>
          </a:prstGeom>
        </p:spPr>
      </p:pic>
      <p:sp>
        <p:nvSpPr>
          <p:cNvPr id="3" name="TextBox 2"/>
          <p:cNvSpPr txBox="1"/>
          <p:nvPr/>
        </p:nvSpPr>
        <p:spPr>
          <a:xfrm>
            <a:off x="838200" y="5638800"/>
            <a:ext cx="7543800" cy="369332"/>
          </a:xfrm>
          <a:prstGeom prst="rect">
            <a:avLst/>
          </a:prstGeom>
          <a:noFill/>
        </p:spPr>
        <p:txBody>
          <a:bodyPr wrap="square" rtlCol="0">
            <a:spAutoFit/>
          </a:bodyPr>
          <a:lstStyle/>
          <a:p>
            <a:r>
              <a:rPr lang="en-US" dirty="0" smtClean="0"/>
              <a:t>25. </a:t>
            </a:r>
            <a:r>
              <a:rPr lang="en-US" i="1" dirty="0" smtClean="0"/>
              <a:t>Dianthus neglectus</a:t>
            </a:r>
            <a:r>
              <a:rPr lang="en-US" dirty="0" smtClean="0"/>
              <a:t>, a wild alpine pink of Europe, flowering in June.</a:t>
            </a:r>
            <a:endParaRPr lang="en-US" dirty="0"/>
          </a:p>
        </p:txBody>
      </p:sp>
    </p:spTree>
    <p:extLst>
      <p:ext uri="{BB962C8B-B14F-4D97-AF65-F5344CB8AC3E}">
        <p14:creationId xmlns:p14="http://schemas.microsoft.com/office/powerpoint/2010/main" val="398471377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315200" cy="646331"/>
          </a:xfrm>
          <a:prstGeom prst="rect">
            <a:avLst/>
          </a:prstGeom>
          <a:noFill/>
        </p:spPr>
        <p:txBody>
          <a:bodyPr wrap="square" rtlCol="0">
            <a:spAutoFit/>
          </a:bodyPr>
          <a:lstStyle/>
          <a:p>
            <a:r>
              <a:rPr lang="en-US" dirty="0" smtClean="0"/>
              <a:t>26. Spring scene in the Broad Walk, with Tulips, Rhododendron “Lord Palmerston” and Elm, Oak and Chestnut in background.</a:t>
            </a:r>
            <a:endParaRPr lang="en-US" dirty="0"/>
          </a:p>
        </p:txBody>
      </p:sp>
    </p:spTree>
    <p:extLst>
      <p:ext uri="{BB962C8B-B14F-4D97-AF65-F5344CB8AC3E}">
        <p14:creationId xmlns:p14="http://schemas.microsoft.com/office/powerpoint/2010/main" val="419540065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762000" y="5562600"/>
            <a:ext cx="8077200" cy="646331"/>
          </a:xfrm>
          <a:prstGeom prst="rect">
            <a:avLst/>
          </a:prstGeom>
          <a:noFill/>
        </p:spPr>
        <p:txBody>
          <a:bodyPr wrap="square" rtlCol="0">
            <a:spAutoFit/>
          </a:bodyPr>
          <a:lstStyle/>
          <a:p>
            <a:r>
              <a:rPr lang="en-US" dirty="0" smtClean="0"/>
              <a:t>27. Azalea Garden, in May with fragrant deciduous hybrids and species of Rhododendron (azalea group).</a:t>
            </a:r>
            <a:endParaRPr lang="en-US" dirty="0"/>
          </a:p>
        </p:txBody>
      </p:sp>
    </p:spTree>
    <p:extLst>
      <p:ext uri="{BB962C8B-B14F-4D97-AF65-F5344CB8AC3E}">
        <p14:creationId xmlns:p14="http://schemas.microsoft.com/office/powerpoint/2010/main" val="176496450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486400"/>
            <a:ext cx="7620000" cy="369332"/>
          </a:xfrm>
          <a:prstGeom prst="rect">
            <a:avLst/>
          </a:prstGeom>
          <a:noFill/>
        </p:spPr>
        <p:txBody>
          <a:bodyPr wrap="square" rtlCol="0">
            <a:spAutoFit/>
          </a:bodyPr>
          <a:lstStyle/>
          <a:p>
            <a:r>
              <a:rPr lang="en-US" dirty="0" smtClean="0"/>
              <a:t>26. Rhododendron Dell with numerous </a:t>
            </a:r>
            <a:r>
              <a:rPr lang="en-US" i="1" dirty="0" smtClean="0"/>
              <a:t>Rhododendron</a:t>
            </a:r>
            <a:r>
              <a:rPr lang="en-US" dirty="0" smtClean="0"/>
              <a:t> hybrids flowering in May.</a:t>
            </a:r>
            <a:endParaRPr lang="en-US" dirty="0"/>
          </a:p>
        </p:txBody>
      </p:sp>
    </p:spTree>
    <p:extLst>
      <p:ext uri="{BB962C8B-B14F-4D97-AF65-F5344CB8AC3E}">
        <p14:creationId xmlns:p14="http://schemas.microsoft.com/office/powerpoint/2010/main" val="84601273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762000" y="5638800"/>
            <a:ext cx="7848600" cy="646331"/>
          </a:xfrm>
          <a:prstGeom prst="rect">
            <a:avLst/>
          </a:prstGeom>
          <a:noFill/>
        </p:spPr>
        <p:txBody>
          <a:bodyPr wrap="square" rtlCol="0">
            <a:spAutoFit/>
          </a:bodyPr>
          <a:lstStyle/>
          <a:p>
            <a:r>
              <a:rPr lang="en-US" dirty="0" smtClean="0"/>
              <a:t>29. </a:t>
            </a:r>
            <a:r>
              <a:rPr lang="en-US" i="1" dirty="0" smtClean="0"/>
              <a:t>Androsace sarmentosa </a:t>
            </a:r>
            <a:r>
              <a:rPr lang="en-US" dirty="0" smtClean="0"/>
              <a:t>var. </a:t>
            </a:r>
            <a:r>
              <a:rPr lang="en-US" i="1" dirty="0" smtClean="0"/>
              <a:t>yunnanensis</a:t>
            </a:r>
            <a:r>
              <a:rPr lang="en-US" dirty="0" smtClean="0"/>
              <a:t>, a creeping alpine, native of Western China, flowering in May.</a:t>
            </a:r>
            <a:endParaRPr lang="en-US" dirty="0"/>
          </a:p>
        </p:txBody>
      </p:sp>
    </p:spTree>
    <p:extLst>
      <p:ext uri="{BB962C8B-B14F-4D97-AF65-F5344CB8AC3E}">
        <p14:creationId xmlns:p14="http://schemas.microsoft.com/office/powerpoint/2010/main" val="275369080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838200" y="5715000"/>
            <a:ext cx="7391400" cy="646331"/>
          </a:xfrm>
          <a:prstGeom prst="rect">
            <a:avLst/>
          </a:prstGeom>
          <a:noFill/>
        </p:spPr>
        <p:txBody>
          <a:bodyPr wrap="square" rtlCol="0">
            <a:spAutoFit/>
          </a:bodyPr>
          <a:lstStyle/>
          <a:p>
            <a:r>
              <a:rPr lang="en-US" dirty="0" smtClean="0"/>
              <a:t>30. Bluebells (</a:t>
            </a:r>
            <a:r>
              <a:rPr lang="en-US" i="1" dirty="0" smtClean="0"/>
              <a:t>Hyacinthoides non-scripta</a:t>
            </a:r>
            <a:r>
              <a:rPr lang="en-US" dirty="0" smtClean="0"/>
              <a:t>) in Beech Woodland, Queens Cottage grounds, flowering in May.</a:t>
            </a:r>
            <a:endParaRPr lang="en-US" dirty="0"/>
          </a:p>
        </p:txBody>
      </p:sp>
    </p:spTree>
    <p:extLst>
      <p:ext uri="{BB962C8B-B14F-4D97-AF65-F5344CB8AC3E}">
        <p14:creationId xmlns:p14="http://schemas.microsoft.com/office/powerpoint/2010/main" val="307460272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762000" y="5486400"/>
            <a:ext cx="7848600" cy="369332"/>
          </a:xfrm>
          <a:prstGeom prst="rect">
            <a:avLst/>
          </a:prstGeom>
          <a:noFill/>
        </p:spPr>
        <p:txBody>
          <a:bodyPr wrap="square" rtlCol="0">
            <a:spAutoFit/>
          </a:bodyPr>
          <a:lstStyle/>
          <a:p>
            <a:r>
              <a:rPr lang="en-US" dirty="0" smtClean="0"/>
              <a:t>63X. Kew Gardens. Queen Charlotte’s Cottage.</a:t>
            </a:r>
            <a:endParaRPr lang="en-US" dirty="0"/>
          </a:p>
        </p:txBody>
      </p:sp>
    </p:spTree>
    <p:extLst>
      <p:ext uri="{BB962C8B-B14F-4D97-AF65-F5344CB8AC3E}">
        <p14:creationId xmlns:p14="http://schemas.microsoft.com/office/powerpoint/2010/main" val="56129104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685800" y="5562600"/>
            <a:ext cx="8001000" cy="369332"/>
          </a:xfrm>
          <a:prstGeom prst="rect">
            <a:avLst/>
          </a:prstGeom>
          <a:noFill/>
        </p:spPr>
        <p:txBody>
          <a:bodyPr wrap="square" rtlCol="0">
            <a:spAutoFit/>
          </a:bodyPr>
          <a:lstStyle/>
          <a:p>
            <a:r>
              <a:rPr lang="en-US" dirty="0" smtClean="0"/>
              <a:t>785. Kew Gardens. Queen Charlotte’s Cottage. The Kitchen.</a:t>
            </a:r>
            <a:endParaRPr lang="en-US" dirty="0"/>
          </a:p>
        </p:txBody>
      </p:sp>
    </p:spTree>
    <p:extLst>
      <p:ext uri="{BB962C8B-B14F-4D97-AF65-F5344CB8AC3E}">
        <p14:creationId xmlns:p14="http://schemas.microsoft.com/office/powerpoint/2010/main" val="305983279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9" y="0"/>
            <a:ext cx="4569143" cy="6858000"/>
          </a:xfrm>
          <a:prstGeom prst="rect">
            <a:avLst/>
          </a:prstGeom>
        </p:spPr>
      </p:pic>
      <p:sp>
        <p:nvSpPr>
          <p:cNvPr id="3" name="TextBox 2"/>
          <p:cNvSpPr txBox="1"/>
          <p:nvPr/>
        </p:nvSpPr>
        <p:spPr>
          <a:xfrm>
            <a:off x="76200" y="2819400"/>
            <a:ext cx="3733799" cy="646331"/>
          </a:xfrm>
          <a:prstGeom prst="rect">
            <a:avLst/>
          </a:prstGeom>
          <a:noFill/>
        </p:spPr>
        <p:txBody>
          <a:bodyPr wrap="square" rtlCol="0">
            <a:spAutoFit/>
          </a:bodyPr>
          <a:lstStyle/>
          <a:p>
            <a:r>
              <a:rPr lang="en-US" dirty="0" smtClean="0"/>
              <a:t>786. Kew Gardens. Queen Charlotte’s Cottage. Picnic Room.</a:t>
            </a:r>
            <a:endParaRPr lang="en-US" dirty="0"/>
          </a:p>
        </p:txBody>
      </p:sp>
    </p:spTree>
    <p:extLst>
      <p:ext uri="{BB962C8B-B14F-4D97-AF65-F5344CB8AC3E}">
        <p14:creationId xmlns:p14="http://schemas.microsoft.com/office/powerpoint/2010/main" val="286019711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762000" y="5638800"/>
            <a:ext cx="7467600" cy="369332"/>
          </a:xfrm>
          <a:prstGeom prst="rect">
            <a:avLst/>
          </a:prstGeom>
          <a:noFill/>
        </p:spPr>
        <p:txBody>
          <a:bodyPr wrap="square" rtlCol="0">
            <a:spAutoFit/>
          </a:bodyPr>
          <a:lstStyle/>
          <a:p>
            <a:r>
              <a:rPr lang="en-US" dirty="0" smtClean="0"/>
              <a:t>S84-12 Kew Palace. Queen Charlotte’s Cottage, The Print Room.</a:t>
            </a:r>
            <a:endParaRPr lang="en-US" dirty="0"/>
          </a:p>
        </p:txBody>
      </p:sp>
    </p:spTree>
    <p:extLst>
      <p:ext uri="{BB962C8B-B14F-4D97-AF65-F5344CB8AC3E}">
        <p14:creationId xmlns:p14="http://schemas.microsoft.com/office/powerpoint/2010/main" val="185155710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71" y="457200"/>
            <a:ext cx="7315200" cy="4873752"/>
          </a:xfrm>
          <a:prstGeom prst="rect">
            <a:avLst/>
          </a:prstGeom>
        </p:spPr>
      </p:pic>
      <p:sp>
        <p:nvSpPr>
          <p:cNvPr id="3" name="TextBox 2"/>
          <p:cNvSpPr txBox="1"/>
          <p:nvPr/>
        </p:nvSpPr>
        <p:spPr>
          <a:xfrm>
            <a:off x="896471" y="5715000"/>
            <a:ext cx="7561729" cy="369332"/>
          </a:xfrm>
          <a:prstGeom prst="rect">
            <a:avLst/>
          </a:prstGeom>
          <a:noFill/>
        </p:spPr>
        <p:txBody>
          <a:bodyPr wrap="square" rtlCol="0">
            <a:spAutoFit/>
          </a:bodyPr>
          <a:lstStyle/>
          <a:p>
            <a:r>
              <a:rPr lang="en-US" dirty="0" smtClean="0"/>
              <a:t>2. Temple of Bellion's and Sumac tree in Autumn</a:t>
            </a:r>
            <a:endParaRPr lang="en-US" dirty="0"/>
          </a:p>
        </p:txBody>
      </p:sp>
    </p:spTree>
    <p:extLst>
      <p:ext uri="{BB962C8B-B14F-4D97-AF65-F5344CB8AC3E}">
        <p14:creationId xmlns:p14="http://schemas.microsoft.com/office/powerpoint/2010/main" val="400140179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696200" cy="369332"/>
          </a:xfrm>
          <a:prstGeom prst="rect">
            <a:avLst/>
          </a:prstGeom>
          <a:noFill/>
        </p:spPr>
        <p:txBody>
          <a:bodyPr wrap="square" rtlCol="0">
            <a:spAutoFit/>
          </a:bodyPr>
          <a:lstStyle/>
          <a:p>
            <a:r>
              <a:rPr lang="en-US" dirty="0" smtClean="0"/>
              <a:t>58. KEW PALACE, LONDON.</a:t>
            </a:r>
            <a:endParaRPr lang="en-US" dirty="0"/>
          </a:p>
        </p:txBody>
      </p:sp>
    </p:spTree>
    <p:extLst>
      <p:ext uri="{BB962C8B-B14F-4D97-AF65-F5344CB8AC3E}">
        <p14:creationId xmlns:p14="http://schemas.microsoft.com/office/powerpoint/2010/main" val="300940607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762000" y="5486400"/>
            <a:ext cx="7620000" cy="369332"/>
          </a:xfrm>
          <a:prstGeom prst="rect">
            <a:avLst/>
          </a:prstGeom>
          <a:noFill/>
        </p:spPr>
        <p:txBody>
          <a:bodyPr wrap="square" rtlCol="0">
            <a:spAutoFit/>
          </a:bodyPr>
          <a:lstStyle/>
          <a:p>
            <a:r>
              <a:rPr lang="en-US" dirty="0" smtClean="0"/>
              <a:t>496. Kew Palace. London. The King’s Breakfast Room.</a:t>
            </a:r>
            <a:endParaRPr lang="en-US" dirty="0"/>
          </a:p>
        </p:txBody>
      </p:sp>
    </p:spTree>
    <p:extLst>
      <p:ext uri="{BB962C8B-B14F-4D97-AF65-F5344CB8AC3E}">
        <p14:creationId xmlns:p14="http://schemas.microsoft.com/office/powerpoint/2010/main" val="233348191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1981200" y="5506108"/>
            <a:ext cx="6096000" cy="369332"/>
          </a:xfrm>
          <a:prstGeom prst="rect">
            <a:avLst/>
          </a:prstGeom>
          <a:noFill/>
        </p:spPr>
        <p:txBody>
          <a:bodyPr wrap="square" rtlCol="0">
            <a:spAutoFit/>
          </a:bodyPr>
          <a:lstStyle/>
          <a:p>
            <a:r>
              <a:rPr lang="en-US" dirty="0" smtClean="0"/>
              <a:t>719. Kew Palace, London. The Queens Drawing Room.</a:t>
            </a:r>
            <a:endParaRPr lang="en-US" dirty="0"/>
          </a:p>
        </p:txBody>
      </p:sp>
    </p:spTree>
    <p:extLst>
      <p:ext uri="{BB962C8B-B14F-4D97-AF65-F5344CB8AC3E}">
        <p14:creationId xmlns:p14="http://schemas.microsoft.com/office/powerpoint/2010/main" val="104899614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685800" y="5562600"/>
            <a:ext cx="7696200" cy="369332"/>
          </a:xfrm>
          <a:prstGeom prst="rect">
            <a:avLst/>
          </a:prstGeom>
          <a:noFill/>
        </p:spPr>
        <p:txBody>
          <a:bodyPr wrap="square" rtlCol="0">
            <a:spAutoFit/>
          </a:bodyPr>
          <a:lstStyle/>
          <a:p>
            <a:r>
              <a:rPr lang="en-US" dirty="0" smtClean="0"/>
              <a:t>720. Kew Palace, London. The King’s Bedchamber. </a:t>
            </a:r>
            <a:endParaRPr lang="en-US" dirty="0"/>
          </a:p>
        </p:txBody>
      </p:sp>
    </p:spTree>
    <p:extLst>
      <p:ext uri="{BB962C8B-B14F-4D97-AF65-F5344CB8AC3E}">
        <p14:creationId xmlns:p14="http://schemas.microsoft.com/office/powerpoint/2010/main" val="218214191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762000" y="5638800"/>
            <a:ext cx="8153400" cy="369332"/>
          </a:xfrm>
          <a:prstGeom prst="rect">
            <a:avLst/>
          </a:prstGeom>
          <a:noFill/>
        </p:spPr>
        <p:txBody>
          <a:bodyPr wrap="square" rtlCol="0">
            <a:spAutoFit/>
          </a:bodyPr>
          <a:lstStyle/>
          <a:p>
            <a:r>
              <a:rPr lang="en-US" dirty="0" smtClean="0"/>
              <a:t>241. Stonehenge, Wiltshire. View from South West.</a:t>
            </a:r>
            <a:endParaRPr lang="en-US" dirty="0"/>
          </a:p>
        </p:txBody>
      </p:sp>
    </p:spTree>
    <p:extLst>
      <p:ext uri="{BB962C8B-B14F-4D97-AF65-F5344CB8AC3E}">
        <p14:creationId xmlns:p14="http://schemas.microsoft.com/office/powerpoint/2010/main" val="199214546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304800"/>
            <a:ext cx="7315200" cy="4873752"/>
          </a:xfrm>
          <a:prstGeom prst="rect">
            <a:avLst/>
          </a:prstGeom>
        </p:spPr>
      </p:pic>
      <p:sp>
        <p:nvSpPr>
          <p:cNvPr id="3" name="TextBox 2"/>
          <p:cNvSpPr txBox="1"/>
          <p:nvPr/>
        </p:nvSpPr>
        <p:spPr>
          <a:xfrm>
            <a:off x="927847" y="5486400"/>
            <a:ext cx="6996953" cy="369332"/>
          </a:xfrm>
          <a:prstGeom prst="rect">
            <a:avLst/>
          </a:prstGeom>
          <a:noFill/>
        </p:spPr>
        <p:txBody>
          <a:bodyPr wrap="square" rtlCol="0">
            <a:spAutoFit/>
          </a:bodyPr>
          <a:lstStyle/>
          <a:p>
            <a:r>
              <a:rPr lang="en-US" dirty="0" smtClean="0"/>
              <a:t>242. Stonehenge, Wiltshire. View from east.</a:t>
            </a:r>
            <a:endParaRPr lang="en-US" dirty="0"/>
          </a:p>
        </p:txBody>
      </p:sp>
    </p:spTree>
    <p:extLst>
      <p:ext uri="{BB962C8B-B14F-4D97-AF65-F5344CB8AC3E}">
        <p14:creationId xmlns:p14="http://schemas.microsoft.com/office/powerpoint/2010/main" val="332486735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18" y="533400"/>
            <a:ext cx="7315200" cy="4873752"/>
          </a:xfrm>
          <a:prstGeom prst="rect">
            <a:avLst/>
          </a:prstGeom>
        </p:spPr>
      </p:pic>
      <p:sp>
        <p:nvSpPr>
          <p:cNvPr id="3" name="TextBox 2"/>
          <p:cNvSpPr txBox="1"/>
          <p:nvPr/>
        </p:nvSpPr>
        <p:spPr>
          <a:xfrm>
            <a:off x="609600" y="5638800"/>
            <a:ext cx="8077200" cy="369332"/>
          </a:xfrm>
          <a:prstGeom prst="rect">
            <a:avLst/>
          </a:prstGeom>
          <a:noFill/>
        </p:spPr>
        <p:txBody>
          <a:bodyPr wrap="square" rtlCol="0">
            <a:spAutoFit/>
          </a:bodyPr>
          <a:lstStyle/>
          <a:p>
            <a:r>
              <a:rPr lang="en-US" dirty="0" smtClean="0"/>
              <a:t>243. Stonehenge, Wiltshire. View looking northeast </a:t>
            </a:r>
            <a:r>
              <a:rPr lang="en-US" dirty="0"/>
              <a:t>s</a:t>
            </a:r>
            <a:r>
              <a:rPr lang="en-US" dirty="0" smtClean="0"/>
              <a:t>howing Trilithons 53-4 and 51-2</a:t>
            </a:r>
            <a:endParaRPr lang="en-US" dirty="0"/>
          </a:p>
        </p:txBody>
      </p:sp>
    </p:spTree>
    <p:extLst>
      <p:ext uri="{BB962C8B-B14F-4D97-AF65-F5344CB8AC3E}">
        <p14:creationId xmlns:p14="http://schemas.microsoft.com/office/powerpoint/2010/main" val="88913358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762000" y="5486400"/>
            <a:ext cx="7772400" cy="369332"/>
          </a:xfrm>
          <a:prstGeom prst="rect">
            <a:avLst/>
          </a:prstGeom>
          <a:noFill/>
        </p:spPr>
        <p:txBody>
          <a:bodyPr wrap="square" rtlCol="0">
            <a:spAutoFit/>
          </a:bodyPr>
          <a:lstStyle/>
          <a:p>
            <a:r>
              <a:rPr lang="en-US" dirty="0" smtClean="0"/>
              <a:t>253. Stonehenge, Wiltshire. View looking east.</a:t>
            </a:r>
            <a:endParaRPr lang="en-US" dirty="0"/>
          </a:p>
        </p:txBody>
      </p:sp>
    </p:spTree>
    <p:extLst>
      <p:ext uri="{BB962C8B-B14F-4D97-AF65-F5344CB8AC3E}">
        <p14:creationId xmlns:p14="http://schemas.microsoft.com/office/powerpoint/2010/main" val="259742499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29" y="533400"/>
            <a:ext cx="7315200" cy="4873752"/>
          </a:xfrm>
          <a:prstGeom prst="rect">
            <a:avLst/>
          </a:prstGeom>
        </p:spPr>
      </p:pic>
      <p:sp>
        <p:nvSpPr>
          <p:cNvPr id="3" name="TextBox 2"/>
          <p:cNvSpPr txBox="1"/>
          <p:nvPr/>
        </p:nvSpPr>
        <p:spPr>
          <a:xfrm>
            <a:off x="762000" y="5638800"/>
            <a:ext cx="7485529" cy="369332"/>
          </a:xfrm>
          <a:prstGeom prst="rect">
            <a:avLst/>
          </a:prstGeom>
          <a:noFill/>
        </p:spPr>
        <p:txBody>
          <a:bodyPr wrap="square" rtlCol="0">
            <a:spAutoFit/>
          </a:bodyPr>
          <a:lstStyle/>
          <a:p>
            <a:r>
              <a:rPr lang="en-US" dirty="0" smtClean="0"/>
              <a:t>626. Stonehenge, Wiltshire. Winter Sunset.</a:t>
            </a:r>
            <a:endParaRPr lang="en-US" dirty="0"/>
          </a:p>
        </p:txBody>
      </p:sp>
    </p:spTree>
    <p:extLst>
      <p:ext uri="{BB962C8B-B14F-4D97-AF65-F5344CB8AC3E}">
        <p14:creationId xmlns:p14="http://schemas.microsoft.com/office/powerpoint/2010/main" val="34658412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762000" y="5638800"/>
            <a:ext cx="7467600" cy="646331"/>
          </a:xfrm>
          <a:prstGeom prst="rect">
            <a:avLst/>
          </a:prstGeom>
          <a:noFill/>
        </p:spPr>
        <p:txBody>
          <a:bodyPr wrap="square" rtlCol="0">
            <a:spAutoFit/>
          </a:bodyPr>
          <a:lstStyle/>
          <a:p>
            <a:r>
              <a:rPr lang="en-US" dirty="0" smtClean="0"/>
              <a:t>642. Stonehenge, Wiltshire.  Two Sarsen Trilithons and uprights of the Bluestone Horseshoe.</a:t>
            </a:r>
            <a:endParaRPr lang="en-US" dirty="0"/>
          </a:p>
        </p:txBody>
      </p:sp>
    </p:spTree>
    <p:extLst>
      <p:ext uri="{BB962C8B-B14F-4D97-AF65-F5344CB8AC3E}">
        <p14:creationId xmlns:p14="http://schemas.microsoft.com/office/powerpoint/2010/main" val="97166649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3" y="457200"/>
            <a:ext cx="7315200" cy="4873752"/>
          </a:xfrm>
          <a:prstGeom prst="rect">
            <a:avLst/>
          </a:prstGeom>
        </p:spPr>
      </p:pic>
      <p:sp>
        <p:nvSpPr>
          <p:cNvPr id="3" name="TextBox 2"/>
          <p:cNvSpPr txBox="1"/>
          <p:nvPr/>
        </p:nvSpPr>
        <p:spPr>
          <a:xfrm>
            <a:off x="900953" y="5562600"/>
            <a:ext cx="7785847" cy="369332"/>
          </a:xfrm>
          <a:prstGeom prst="rect">
            <a:avLst/>
          </a:prstGeom>
          <a:noFill/>
        </p:spPr>
        <p:txBody>
          <a:bodyPr wrap="square" rtlCol="0">
            <a:spAutoFit/>
          </a:bodyPr>
          <a:lstStyle/>
          <a:p>
            <a:r>
              <a:rPr lang="en-US" dirty="0" smtClean="0"/>
              <a:t>3. Autumn scene in the Arboretum; leaf fall of the Sweet Chestnut.</a:t>
            </a:r>
            <a:endParaRPr lang="en-US" dirty="0"/>
          </a:p>
        </p:txBody>
      </p:sp>
    </p:spTree>
    <p:extLst>
      <p:ext uri="{BB962C8B-B14F-4D97-AF65-F5344CB8AC3E}">
        <p14:creationId xmlns:p14="http://schemas.microsoft.com/office/powerpoint/2010/main" val="211363999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152400" y="1752600"/>
            <a:ext cx="3657600" cy="646331"/>
          </a:xfrm>
          <a:prstGeom prst="rect">
            <a:avLst/>
          </a:prstGeom>
          <a:noFill/>
        </p:spPr>
        <p:txBody>
          <a:bodyPr wrap="square" rtlCol="0">
            <a:spAutoFit/>
          </a:bodyPr>
          <a:lstStyle/>
          <a:p>
            <a:r>
              <a:rPr lang="en-US" dirty="0" smtClean="0"/>
              <a:t>651. Stonehenge, Wiltshire. Trilithon 57, 58, 158.</a:t>
            </a:r>
            <a:endParaRPr lang="en-US" dirty="0"/>
          </a:p>
        </p:txBody>
      </p:sp>
    </p:spTree>
    <p:extLst>
      <p:ext uri="{BB962C8B-B14F-4D97-AF65-F5344CB8AC3E}">
        <p14:creationId xmlns:p14="http://schemas.microsoft.com/office/powerpoint/2010/main" val="246897838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1000"/>
            <a:ext cx="7315200" cy="4873752"/>
          </a:xfrm>
          <a:prstGeom prst="rect">
            <a:avLst/>
          </a:prstGeom>
        </p:spPr>
      </p:pic>
      <p:sp>
        <p:nvSpPr>
          <p:cNvPr id="3" name="TextBox 2"/>
          <p:cNvSpPr txBox="1"/>
          <p:nvPr/>
        </p:nvSpPr>
        <p:spPr>
          <a:xfrm>
            <a:off x="1143000" y="5486400"/>
            <a:ext cx="7315200" cy="369332"/>
          </a:xfrm>
          <a:prstGeom prst="rect">
            <a:avLst/>
          </a:prstGeom>
          <a:noFill/>
        </p:spPr>
        <p:txBody>
          <a:bodyPr wrap="square" rtlCol="0">
            <a:spAutoFit/>
          </a:bodyPr>
          <a:lstStyle/>
          <a:p>
            <a:r>
              <a:rPr lang="en-US" dirty="0" smtClean="0"/>
              <a:t>757. Stonehenge, Wiltshire. Aerial View of the center from the southeast.</a:t>
            </a:r>
            <a:endParaRPr lang="en-US" dirty="0"/>
          </a:p>
        </p:txBody>
      </p:sp>
    </p:spTree>
    <p:extLst>
      <p:ext uri="{BB962C8B-B14F-4D97-AF65-F5344CB8AC3E}">
        <p14:creationId xmlns:p14="http://schemas.microsoft.com/office/powerpoint/2010/main" val="394480519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762000" y="5486400"/>
            <a:ext cx="7924800" cy="369332"/>
          </a:xfrm>
          <a:prstGeom prst="rect">
            <a:avLst/>
          </a:prstGeom>
          <a:noFill/>
        </p:spPr>
        <p:txBody>
          <a:bodyPr wrap="square" rtlCol="0">
            <a:spAutoFit/>
          </a:bodyPr>
          <a:lstStyle/>
          <a:p>
            <a:r>
              <a:rPr lang="en-US" dirty="0" smtClean="0"/>
              <a:t>KNP-1 Kensington Palace. London. The South Front.</a:t>
            </a:r>
            <a:endParaRPr lang="en-US" dirty="0"/>
          </a:p>
        </p:txBody>
      </p:sp>
    </p:spTree>
    <p:extLst>
      <p:ext uri="{BB962C8B-B14F-4D97-AF65-F5344CB8AC3E}">
        <p14:creationId xmlns:p14="http://schemas.microsoft.com/office/powerpoint/2010/main" val="109098544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762000" y="5410200"/>
            <a:ext cx="7467600" cy="369332"/>
          </a:xfrm>
          <a:prstGeom prst="rect">
            <a:avLst/>
          </a:prstGeom>
          <a:noFill/>
        </p:spPr>
        <p:txBody>
          <a:bodyPr wrap="square" rtlCol="0">
            <a:spAutoFit/>
          </a:bodyPr>
          <a:lstStyle/>
          <a:p>
            <a:r>
              <a:rPr lang="en-US" dirty="0" smtClean="0"/>
              <a:t>KNP-2 Kensington Palace, London. Queen Mary’s Bedchamber.</a:t>
            </a:r>
            <a:endParaRPr lang="en-US" dirty="0"/>
          </a:p>
        </p:txBody>
      </p:sp>
    </p:spTree>
    <p:extLst>
      <p:ext uri="{BB962C8B-B14F-4D97-AF65-F5344CB8AC3E}">
        <p14:creationId xmlns:p14="http://schemas.microsoft.com/office/powerpoint/2010/main" val="110834289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685800" y="5562600"/>
            <a:ext cx="8001000" cy="369332"/>
          </a:xfrm>
          <a:prstGeom prst="rect">
            <a:avLst/>
          </a:prstGeom>
          <a:noFill/>
        </p:spPr>
        <p:txBody>
          <a:bodyPr wrap="square" rtlCol="0">
            <a:spAutoFit/>
          </a:bodyPr>
          <a:lstStyle/>
          <a:p>
            <a:r>
              <a:rPr lang="en-US" dirty="0" smtClean="0"/>
              <a:t>KNP-3. Kensington Palace, London. Ceiling of the privy Chamber.</a:t>
            </a:r>
            <a:endParaRPr lang="en-US" dirty="0"/>
          </a:p>
        </p:txBody>
      </p:sp>
    </p:spTree>
    <p:extLst>
      <p:ext uri="{BB962C8B-B14F-4D97-AF65-F5344CB8AC3E}">
        <p14:creationId xmlns:p14="http://schemas.microsoft.com/office/powerpoint/2010/main" val="184247916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14400" y="5638800"/>
            <a:ext cx="7696200" cy="369332"/>
          </a:xfrm>
          <a:prstGeom prst="rect">
            <a:avLst/>
          </a:prstGeom>
          <a:noFill/>
        </p:spPr>
        <p:txBody>
          <a:bodyPr wrap="square" rtlCol="0">
            <a:spAutoFit/>
          </a:bodyPr>
          <a:lstStyle/>
          <a:p>
            <a:r>
              <a:rPr lang="en-US" dirty="0" smtClean="0"/>
              <a:t>KNP-4 Kensington Palace, London. The Council Chamber.</a:t>
            </a:r>
            <a:endParaRPr lang="en-US" dirty="0"/>
          </a:p>
        </p:txBody>
      </p:sp>
    </p:spTree>
    <p:extLst>
      <p:ext uri="{BB962C8B-B14F-4D97-AF65-F5344CB8AC3E}">
        <p14:creationId xmlns:p14="http://schemas.microsoft.com/office/powerpoint/2010/main" val="31216442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3" y="533400"/>
            <a:ext cx="7315200" cy="4873752"/>
          </a:xfrm>
          <a:prstGeom prst="rect">
            <a:avLst/>
          </a:prstGeom>
        </p:spPr>
      </p:pic>
      <p:sp>
        <p:nvSpPr>
          <p:cNvPr id="3" name="TextBox 2"/>
          <p:cNvSpPr txBox="1"/>
          <p:nvPr/>
        </p:nvSpPr>
        <p:spPr>
          <a:xfrm>
            <a:off x="685800" y="5638800"/>
            <a:ext cx="7924800" cy="369332"/>
          </a:xfrm>
          <a:prstGeom prst="rect">
            <a:avLst/>
          </a:prstGeom>
          <a:noFill/>
        </p:spPr>
        <p:txBody>
          <a:bodyPr wrap="square" rtlCol="0">
            <a:spAutoFit/>
          </a:bodyPr>
          <a:lstStyle/>
          <a:p>
            <a:r>
              <a:rPr lang="en-US" dirty="0" smtClean="0"/>
              <a:t>KNP-5 Kensington Palace, London. Duchess of </a:t>
            </a:r>
            <a:r>
              <a:rPr lang="en-US" dirty="0"/>
              <a:t>K</a:t>
            </a:r>
            <a:r>
              <a:rPr lang="en-US" dirty="0" smtClean="0"/>
              <a:t>ent’s Dressing Room</a:t>
            </a:r>
            <a:endParaRPr lang="en-US" dirty="0"/>
          </a:p>
        </p:txBody>
      </p:sp>
    </p:spTree>
    <p:extLst>
      <p:ext uri="{BB962C8B-B14F-4D97-AF65-F5344CB8AC3E}">
        <p14:creationId xmlns:p14="http://schemas.microsoft.com/office/powerpoint/2010/main" val="97544814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562600"/>
            <a:ext cx="7772400" cy="369332"/>
          </a:xfrm>
          <a:prstGeom prst="rect">
            <a:avLst/>
          </a:prstGeom>
          <a:noFill/>
        </p:spPr>
        <p:txBody>
          <a:bodyPr wrap="square" rtlCol="0">
            <a:spAutoFit/>
          </a:bodyPr>
          <a:lstStyle/>
          <a:p>
            <a:r>
              <a:rPr lang="en-US" dirty="0" smtClean="0"/>
              <a:t>KNP-6 Kensington Palace, London. Queen </a:t>
            </a:r>
            <a:r>
              <a:rPr lang="en-US" dirty="0"/>
              <a:t>M</a:t>
            </a:r>
            <a:r>
              <a:rPr lang="en-US" dirty="0" smtClean="0"/>
              <a:t>ary’s Dining Room.</a:t>
            </a:r>
            <a:endParaRPr lang="en-US" dirty="0"/>
          </a:p>
        </p:txBody>
      </p:sp>
    </p:spTree>
    <p:extLst>
      <p:ext uri="{BB962C8B-B14F-4D97-AF65-F5344CB8AC3E}">
        <p14:creationId xmlns:p14="http://schemas.microsoft.com/office/powerpoint/2010/main" val="172642642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7315200" cy="4873752"/>
          </a:xfrm>
          <a:prstGeom prst="rect">
            <a:avLst/>
          </a:prstGeom>
        </p:spPr>
      </p:pic>
      <p:sp>
        <p:nvSpPr>
          <p:cNvPr id="3" name="TextBox 2"/>
          <p:cNvSpPr txBox="1"/>
          <p:nvPr/>
        </p:nvSpPr>
        <p:spPr>
          <a:xfrm>
            <a:off x="762000" y="5867400"/>
            <a:ext cx="7467600" cy="369332"/>
          </a:xfrm>
          <a:prstGeom prst="rect">
            <a:avLst/>
          </a:prstGeom>
          <a:noFill/>
        </p:spPr>
        <p:txBody>
          <a:bodyPr wrap="square" rtlCol="0">
            <a:spAutoFit/>
          </a:bodyPr>
          <a:lstStyle/>
          <a:p>
            <a:r>
              <a:rPr lang="en-US" dirty="0" smtClean="0"/>
              <a:t>KNP-7 Kensington Palace, London. Ceiling of the Presence Chamber.</a:t>
            </a:r>
            <a:endParaRPr lang="en-US" dirty="0"/>
          </a:p>
        </p:txBody>
      </p:sp>
    </p:spTree>
    <p:extLst>
      <p:ext uri="{BB962C8B-B14F-4D97-AF65-F5344CB8AC3E}">
        <p14:creationId xmlns:p14="http://schemas.microsoft.com/office/powerpoint/2010/main" val="305356016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838200" y="5486400"/>
            <a:ext cx="7696200" cy="369332"/>
          </a:xfrm>
          <a:prstGeom prst="rect">
            <a:avLst/>
          </a:prstGeom>
          <a:noFill/>
        </p:spPr>
        <p:txBody>
          <a:bodyPr wrap="square" rtlCol="0">
            <a:spAutoFit/>
          </a:bodyPr>
          <a:lstStyle/>
          <a:p>
            <a:r>
              <a:rPr lang="en-US" dirty="0" smtClean="0"/>
              <a:t>KNP-8 Kensington Palace, London. Queen Victoria’s Bedroom.</a:t>
            </a:r>
            <a:endParaRPr lang="en-US" dirty="0"/>
          </a:p>
        </p:txBody>
      </p:sp>
    </p:spTree>
    <p:extLst>
      <p:ext uri="{BB962C8B-B14F-4D97-AF65-F5344CB8AC3E}">
        <p14:creationId xmlns:p14="http://schemas.microsoft.com/office/powerpoint/2010/main" val="288366873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239000" cy="646331"/>
          </a:xfrm>
          <a:prstGeom prst="rect">
            <a:avLst/>
          </a:prstGeom>
          <a:noFill/>
        </p:spPr>
        <p:txBody>
          <a:bodyPr wrap="square" rtlCol="0">
            <a:spAutoFit/>
          </a:bodyPr>
          <a:lstStyle/>
          <a:p>
            <a:r>
              <a:rPr lang="en-US" dirty="0" smtClean="0"/>
              <a:t>4. Lily Pond in the Arboretum; autumn scene with water lilies, Swamp Cypress in water and Pine trees in background.</a:t>
            </a:r>
            <a:endParaRPr lang="en-US" dirty="0"/>
          </a:p>
        </p:txBody>
      </p:sp>
    </p:spTree>
    <p:extLst>
      <p:ext uri="{BB962C8B-B14F-4D97-AF65-F5344CB8AC3E}">
        <p14:creationId xmlns:p14="http://schemas.microsoft.com/office/powerpoint/2010/main" val="273806415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838200" y="5486400"/>
            <a:ext cx="7391400" cy="369332"/>
          </a:xfrm>
          <a:prstGeom prst="rect">
            <a:avLst/>
          </a:prstGeom>
          <a:noFill/>
        </p:spPr>
        <p:txBody>
          <a:bodyPr wrap="square" rtlCol="0">
            <a:spAutoFit/>
          </a:bodyPr>
          <a:lstStyle/>
          <a:p>
            <a:r>
              <a:rPr lang="en-US" dirty="0" smtClean="0"/>
              <a:t>KNP-9 Kensington Palace, London. The King’s Gallery.</a:t>
            </a:r>
            <a:endParaRPr lang="en-US" dirty="0"/>
          </a:p>
        </p:txBody>
      </p:sp>
    </p:spTree>
    <p:extLst>
      <p:ext uri="{BB962C8B-B14F-4D97-AF65-F5344CB8AC3E}">
        <p14:creationId xmlns:p14="http://schemas.microsoft.com/office/powerpoint/2010/main" val="208700655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7929"/>
            <a:ext cx="4569143" cy="6858000"/>
          </a:xfrm>
          <a:prstGeom prst="rect">
            <a:avLst/>
          </a:prstGeom>
        </p:spPr>
      </p:pic>
      <p:sp>
        <p:nvSpPr>
          <p:cNvPr id="3" name="TextBox 2"/>
          <p:cNvSpPr txBox="1"/>
          <p:nvPr/>
        </p:nvSpPr>
        <p:spPr>
          <a:xfrm>
            <a:off x="381000" y="2133600"/>
            <a:ext cx="3276600" cy="646331"/>
          </a:xfrm>
          <a:prstGeom prst="rect">
            <a:avLst/>
          </a:prstGeom>
          <a:noFill/>
        </p:spPr>
        <p:txBody>
          <a:bodyPr wrap="square" rtlCol="0">
            <a:spAutoFit/>
          </a:bodyPr>
          <a:lstStyle/>
          <a:p>
            <a:r>
              <a:rPr lang="en-US" dirty="0" smtClean="0"/>
              <a:t>KNP-10 Kensington Palace, London. The King’s Staircase.</a:t>
            </a:r>
            <a:endParaRPr lang="en-US" dirty="0"/>
          </a:p>
        </p:txBody>
      </p:sp>
    </p:spTree>
    <p:extLst>
      <p:ext uri="{BB962C8B-B14F-4D97-AF65-F5344CB8AC3E}">
        <p14:creationId xmlns:p14="http://schemas.microsoft.com/office/powerpoint/2010/main" val="36717691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6400800" cy="923330"/>
          </a:xfrm>
          <a:prstGeom prst="rect">
            <a:avLst/>
          </a:prstGeom>
          <a:noFill/>
        </p:spPr>
        <p:txBody>
          <a:bodyPr wrap="square" rtlCol="0">
            <a:spAutoFit/>
          </a:bodyPr>
          <a:lstStyle/>
          <a:p>
            <a:r>
              <a:rPr lang="en-US" sz="5400" dirty="0" smtClean="0"/>
              <a:t>END OF SLIDE BOX 5</a:t>
            </a:r>
            <a:endParaRPr lang="en-US" sz="5400" dirty="0"/>
          </a:p>
        </p:txBody>
      </p:sp>
    </p:spTree>
    <p:extLst>
      <p:ext uri="{BB962C8B-B14F-4D97-AF65-F5344CB8AC3E}">
        <p14:creationId xmlns:p14="http://schemas.microsoft.com/office/powerpoint/2010/main" val="50843232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638800"/>
            <a:ext cx="7543800" cy="646331"/>
          </a:xfrm>
          <a:prstGeom prst="rect">
            <a:avLst/>
          </a:prstGeom>
          <a:noFill/>
        </p:spPr>
        <p:txBody>
          <a:bodyPr wrap="square" rtlCol="0">
            <a:spAutoFit/>
          </a:bodyPr>
          <a:lstStyle/>
          <a:p>
            <a:r>
              <a:rPr lang="en-US" dirty="0" smtClean="0"/>
              <a:t>5. Lake in Autumn: trees of Alder, Swamp Cypress and Popular fringing lake, and evergreen Oak in background.</a:t>
            </a:r>
            <a:endParaRPr lang="en-US" dirty="0"/>
          </a:p>
        </p:txBody>
      </p:sp>
    </p:spTree>
    <p:extLst>
      <p:ext uri="{BB962C8B-B14F-4D97-AF65-F5344CB8AC3E}">
        <p14:creationId xmlns:p14="http://schemas.microsoft.com/office/powerpoint/2010/main" val="357267864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838200" y="5638800"/>
            <a:ext cx="7848600" cy="646331"/>
          </a:xfrm>
          <a:prstGeom prst="rect">
            <a:avLst/>
          </a:prstGeom>
          <a:noFill/>
        </p:spPr>
        <p:txBody>
          <a:bodyPr wrap="square" rtlCol="0">
            <a:spAutoFit/>
          </a:bodyPr>
          <a:lstStyle/>
          <a:p>
            <a:r>
              <a:rPr lang="en-US" dirty="0" smtClean="0"/>
              <a:t>6. Lake in Autumn: fringed with trees of Alder, Popular, Swamp Cypress and Oak; Ornamental water fowl in foreground.</a:t>
            </a:r>
            <a:endParaRPr lang="en-US" dirty="0"/>
          </a:p>
        </p:txBody>
      </p:sp>
    </p:spTree>
    <p:extLst>
      <p:ext uri="{BB962C8B-B14F-4D97-AF65-F5344CB8AC3E}">
        <p14:creationId xmlns:p14="http://schemas.microsoft.com/office/powerpoint/2010/main" val="172192887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457200"/>
            <a:ext cx="7315200" cy="4873752"/>
          </a:xfrm>
          <a:prstGeom prst="rect">
            <a:avLst/>
          </a:prstGeom>
        </p:spPr>
      </p:pic>
      <p:sp>
        <p:nvSpPr>
          <p:cNvPr id="3" name="TextBox 2"/>
          <p:cNvSpPr txBox="1"/>
          <p:nvPr/>
        </p:nvSpPr>
        <p:spPr>
          <a:xfrm>
            <a:off x="1066800" y="5562600"/>
            <a:ext cx="6858000" cy="646331"/>
          </a:xfrm>
          <a:prstGeom prst="rect">
            <a:avLst/>
          </a:prstGeom>
          <a:noFill/>
        </p:spPr>
        <p:txBody>
          <a:bodyPr wrap="square" rtlCol="0">
            <a:spAutoFit/>
          </a:bodyPr>
          <a:lstStyle/>
          <a:p>
            <a:r>
              <a:rPr lang="en-US" dirty="0" smtClean="0"/>
              <a:t>7. Kew Palace (Erected 1631) in early spring with Crocus in flower beneath the Oriental Plane, the later planted in 1762.</a:t>
            </a:r>
            <a:endParaRPr lang="en-US" dirty="0"/>
          </a:p>
        </p:txBody>
      </p:sp>
    </p:spTree>
    <p:extLst>
      <p:ext uri="{BB962C8B-B14F-4D97-AF65-F5344CB8AC3E}">
        <p14:creationId xmlns:p14="http://schemas.microsoft.com/office/powerpoint/2010/main" val="294213059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562600"/>
            <a:ext cx="7467600" cy="646331"/>
          </a:xfrm>
          <a:prstGeom prst="rect">
            <a:avLst/>
          </a:prstGeom>
          <a:noFill/>
        </p:spPr>
        <p:txBody>
          <a:bodyPr wrap="square" rtlCol="0">
            <a:spAutoFit/>
          </a:bodyPr>
          <a:lstStyle/>
          <a:p>
            <a:r>
              <a:rPr lang="en-US" dirty="0"/>
              <a:t>9</a:t>
            </a:r>
            <a:r>
              <a:rPr lang="en-US" dirty="0" smtClean="0"/>
              <a:t>. Summer bedding in front of Palm House; beds of Pelargoniums, Begonias, Dahlias and subtropical foliage plants. General Museum in background. </a:t>
            </a:r>
            <a:endParaRPr lang="en-US" dirty="0"/>
          </a:p>
        </p:txBody>
      </p:sp>
    </p:spTree>
    <p:extLst>
      <p:ext uri="{BB962C8B-B14F-4D97-AF65-F5344CB8AC3E}">
        <p14:creationId xmlns:p14="http://schemas.microsoft.com/office/powerpoint/2010/main" val="53381225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855</Words>
  <Application>Microsoft Office PowerPoint</Application>
  <PresentationFormat>On-screen Show (4:3)</PresentationFormat>
  <Paragraphs>53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17</cp:revision>
  <dcterms:created xsi:type="dcterms:W3CDTF">2018-11-25T03:57:47Z</dcterms:created>
  <dcterms:modified xsi:type="dcterms:W3CDTF">2018-11-25T18:15:50Z</dcterms:modified>
</cp:coreProperties>
</file>